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7" r:id="rId4"/>
    <p:sldId id="263" r:id="rId5"/>
    <p:sldId id="264" r:id="rId6"/>
    <p:sldId id="265" r:id="rId7"/>
    <p:sldId id="275" r:id="rId8"/>
    <p:sldId id="276" r:id="rId9"/>
    <p:sldId id="277" r:id="rId10"/>
    <p:sldId id="278" r:id="rId11"/>
    <p:sldId id="279" r:id="rId12"/>
    <p:sldId id="280" r:id="rId13"/>
    <p:sldId id="286" r:id="rId14"/>
    <p:sldId id="281" r:id="rId15"/>
    <p:sldId id="285" r:id="rId16"/>
    <p:sldId id="282" r:id="rId17"/>
    <p:sldId id="266" r:id="rId18"/>
    <p:sldId id="274" r:id="rId19"/>
    <p:sldId id="269" r:id="rId20"/>
    <p:sldId id="271" r:id="rId21"/>
    <p:sldId id="284" r:id="rId22"/>
    <p:sldId id="270" r:id="rId23"/>
    <p:sldId id="272" r:id="rId24"/>
    <p:sldId id="287" r:id="rId25"/>
    <p:sldId id="27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75923" autoAdjust="0"/>
  </p:normalViewPr>
  <p:slideViewPr>
    <p:cSldViewPr>
      <p:cViewPr>
        <p:scale>
          <a:sx n="70" d="100"/>
          <a:sy n="70" d="100"/>
        </p:scale>
        <p:origin x="-1470" y="66"/>
      </p:cViewPr>
      <p:guideLst>
        <p:guide orient="horz" pos="2160"/>
        <p:guide pos="2880"/>
      </p:guideLst>
    </p:cSldViewPr>
  </p:slideViewPr>
  <p:outlineViewPr>
    <p:cViewPr>
      <p:scale>
        <a:sx n="33" d="100"/>
        <a:sy n="33" d="100"/>
      </p:scale>
      <p:origin x="0" y="2298"/>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288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B2A7D6-97E3-49E1-AB9C-1B7589393C21}" type="datetimeFigureOut">
              <a:rPr lang="en-US" smtClean="0"/>
              <a:pPr/>
              <a:t>9/16/2009</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F5E1E39-EC03-4E78-AEAD-D38DC87BDBC7}"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E165C8-0505-410D-B880-E28F47E69E2E}" type="datetimeFigureOut">
              <a:rPr lang="en-US" smtClean="0"/>
              <a:pPr/>
              <a:t>9/16/2009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691E2A-7EFF-4FCD-9F4B-4ADB1EFD195A}"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 Donna Bourne-Tyson,</a:t>
            </a:r>
            <a:r>
              <a:rPr lang="en-US" baseline="0" dirty="0" smtClean="0"/>
              <a:t> MSVU University Librarian and </a:t>
            </a:r>
            <a:r>
              <a:rPr lang="en-US" dirty="0" smtClean="0"/>
              <a:t>Denyse </a:t>
            </a:r>
            <a:r>
              <a:rPr lang="en-US" dirty="0" err="1" smtClean="0"/>
              <a:t>Rodrigues</a:t>
            </a:r>
            <a:r>
              <a:rPr lang="en-US" dirty="0" smtClean="0"/>
              <a:t>,</a:t>
            </a:r>
            <a:r>
              <a:rPr lang="en-US" baseline="0" dirty="0" smtClean="0"/>
              <a:t> who continue to be my links to all things social media and a darn good colleagues and friends.</a:t>
            </a:r>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17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p>
        </p:txBody>
      </p:sp>
      <p:sp>
        <p:nvSpPr>
          <p:cNvPr id="4" name="Slide Number Placeholder 3"/>
          <p:cNvSpPr>
            <a:spLocks noGrp="1"/>
          </p:cNvSpPr>
          <p:nvPr>
            <p:ph type="sldNum" sz="quarter" idx="10"/>
          </p:nvPr>
        </p:nvSpPr>
        <p:spPr/>
        <p:txBody>
          <a:bodyPr/>
          <a:lstStyle/>
          <a:p>
            <a:fld id="{D8691E2A-7EFF-4FCD-9F4B-4ADB1EFD195A}" type="slidenum">
              <a:rPr lang="en-CA" smtClean="0"/>
              <a:pPr/>
              <a:t>19</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21</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8691E2A-7EFF-4FCD-9F4B-4ADB1EFD195A}" type="slidenum">
              <a:rPr lang="en-CA" smtClean="0"/>
              <a:pPr/>
              <a:t>23</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300165A-D872-43A2-9D25-DAA72BE84FE4}" type="datetimeFigureOut">
              <a:rPr lang="en-US" smtClean="0"/>
              <a:pPr/>
              <a:t>9/16/2009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300165A-D872-43A2-9D25-DAA72BE84FE4}" type="datetimeFigureOut">
              <a:rPr lang="en-US" smtClean="0"/>
              <a:pPr/>
              <a:t>9/16/2009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00165A-D872-43A2-9D25-DAA72BE84FE4}" type="datetimeFigureOut">
              <a:rPr lang="en-US" smtClean="0"/>
              <a:pPr/>
              <a:t>9/16/2009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300165A-D872-43A2-9D25-DAA72BE84FE4}" type="datetimeFigureOut">
              <a:rPr lang="en-US" smtClean="0"/>
              <a:pPr/>
              <a:t>9/16/2009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300165A-D872-43A2-9D25-DAA72BE84FE4}" type="datetimeFigureOut">
              <a:rPr lang="en-US" smtClean="0"/>
              <a:pPr/>
              <a:t>9/16/2009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300165A-D872-43A2-9D25-DAA72BE84FE4}" type="datetimeFigureOut">
              <a:rPr lang="en-US" smtClean="0"/>
              <a:pPr/>
              <a:t>9/16/2009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00165A-D872-43A2-9D25-DAA72BE84FE4}" type="datetimeFigureOut">
              <a:rPr lang="en-US" smtClean="0"/>
              <a:pPr/>
              <a:t>9/16/2009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00165A-D872-43A2-9D25-DAA72BE84FE4}" type="datetimeFigureOut">
              <a:rPr lang="en-US" smtClean="0"/>
              <a:pPr/>
              <a:t>9/16/2009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00165A-D872-43A2-9D25-DAA72BE84FE4}" type="datetimeFigureOut">
              <a:rPr lang="en-US" smtClean="0"/>
              <a:pPr/>
              <a:t>9/16/2009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300165A-D872-43A2-9D25-DAA72BE84FE4}" type="datetimeFigureOut">
              <a:rPr lang="en-US" smtClean="0"/>
              <a:pPr/>
              <a:t>9/16/2009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300165A-D872-43A2-9D25-DAA72BE84FE4}" type="datetimeFigureOut">
              <a:rPr lang="en-US" smtClean="0"/>
              <a:pPr/>
              <a:t>9/16/2009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28CC432-FF26-4655-BA71-DC05715CF1DA}"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9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00165A-D872-43A2-9D25-DAA72BE84FE4}" type="datetimeFigureOut">
              <a:rPr lang="en-US" smtClean="0"/>
              <a:pPr/>
              <a:t>9/16/2009</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CC432-FF26-4655-BA71-DC05715CF1DA}"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file:///C:\Documents%20and%20Settings\User\My%20Documents\Downloads\01%20Il%20buono,%20Il%20cattivo,%20Il%20brutto%2030%20secs.mp3"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bloglines.com/topblogs" TargetMode="External"/><Relationship Id="rId2" Type="http://schemas.openxmlformats.org/officeDocument/2006/relationships/hyperlink" Target="http://adsenseforfeeds.blogspot.com/" TargetMode="External"/><Relationship Id="rId1" Type="http://schemas.openxmlformats.org/officeDocument/2006/relationships/slideLayout" Target="../slideLayouts/slideLayout8.xml"/><Relationship Id="rId4" Type="http://schemas.openxmlformats.org/officeDocument/2006/relationships/hyperlink" Target="http://www.bloglines.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Blog" TargetMode="External"/><Relationship Id="rId2" Type="http://schemas.openxmlformats.org/officeDocument/2006/relationships/hyperlink" Target="http://adsenseforfeeds.blogspot.com/" TargetMode="External"/><Relationship Id="rId1" Type="http://schemas.openxmlformats.org/officeDocument/2006/relationships/slideLayout" Target="../slideLayouts/slideLayout8.xml"/><Relationship Id="rId6" Type="http://schemas.openxmlformats.org/officeDocument/2006/relationships/hyperlink" Target="http://communitymarketing.typepad.com/my_weblog/2009/05/who-are-the-new-and-best-social-media-marketing-bloggers.html" TargetMode="External"/><Relationship Id="rId5" Type="http://schemas.openxmlformats.org/officeDocument/2006/relationships/hyperlink" Target="http://www.msvu.ca/library" TargetMode="External"/><Relationship Id="rId4" Type="http://schemas.openxmlformats.org/officeDocument/2006/relationships/hyperlink" Target="http://scobleizer.wordpress.com/"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businessweek.com/magazine/content/05_15/b3928112_mz063.htm" TargetMode="External"/><Relationship Id="rId3" Type="http://schemas.openxmlformats.org/officeDocument/2006/relationships/hyperlink" Target="http://www.flickr.com/photos/tags/" TargetMode="External"/><Relationship Id="rId7" Type="http://schemas.openxmlformats.org/officeDocument/2006/relationships/hyperlink" Target="http://www.wordle.net/" TargetMode="External"/><Relationship Id="rId2" Type="http://schemas.openxmlformats.org/officeDocument/2006/relationships/hyperlink" Target="http://adsenseforfeeds.blogspot.com/" TargetMode="External"/><Relationship Id="rId1" Type="http://schemas.openxmlformats.org/officeDocument/2006/relationships/slideLayout" Target="../slideLayouts/slideLayout8.xml"/><Relationship Id="rId6" Type="http://schemas.openxmlformats.org/officeDocument/2006/relationships/hyperlink" Target="http://delicious.com/" TargetMode="External"/><Relationship Id="rId5" Type="http://schemas.openxmlformats.org/officeDocument/2006/relationships/hyperlink" Target="http://www.youtube.com/categories" TargetMode="External"/><Relationship Id="rId4" Type="http://schemas.openxmlformats.org/officeDocument/2006/relationships/hyperlink" Target="http://www.43thing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feeds.feedburner.com/MsvuTV" TargetMode="External"/><Relationship Id="rId2" Type="http://schemas.openxmlformats.org/officeDocument/2006/relationships/hyperlink" Target="http://adsenseforfeeds.blogspot.com/" TargetMode="External"/><Relationship Id="rId1" Type="http://schemas.openxmlformats.org/officeDocument/2006/relationships/slideLayout" Target="../slideLayouts/slideLayout8.xml"/><Relationship Id="rId5" Type="http://schemas.openxmlformats.org/officeDocument/2006/relationships/hyperlink" Target="http://webcast.berkeley.edu/courses/index.php" TargetMode="External"/><Relationship Id="rId4" Type="http://schemas.openxmlformats.org/officeDocument/2006/relationships/hyperlink" Target="http://www.higheredblogcon.com/teaching/farmer/screencast/higheredblogconple.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Wiki" TargetMode="External"/><Relationship Id="rId2" Type="http://schemas.openxmlformats.org/officeDocument/2006/relationships/hyperlink" Target="http://adsenseforfeeds.blogspot.com/" TargetMode="External"/><Relationship Id="rId1" Type="http://schemas.openxmlformats.org/officeDocument/2006/relationships/slideLayout" Target="../slideLayouts/slideLayout8.xml"/><Relationship Id="rId6" Type="http://schemas.openxmlformats.org/officeDocument/2006/relationships/hyperlink" Target="http://en.wikipedia.org/wiki/List_of_wikis" TargetMode="External"/><Relationship Id="rId5" Type="http://schemas.openxmlformats.org/officeDocument/2006/relationships/hyperlink" Target="http://www.adoptioncurve.net/archives/2005/01/four_ways_to_use_wikis_fo.php" TargetMode="External"/><Relationship Id="rId4" Type="http://schemas.openxmlformats.org/officeDocument/2006/relationships/hyperlink" Target="http://www.youtube.com/watch?v=cqODfmEW19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secondlife.com/" TargetMode="Externa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www.amazon.com/Fluke-Winged-Whale-Sings-Today/dp/006056668X/sr=1-1/qid=1163045914/ref=pd_bbs_sr_1/104-5342327-6672713?ie=UTF8&amp;s=books" TargetMode="External"/><Relationship Id="rId3" Type="http://schemas.openxmlformats.org/officeDocument/2006/relationships/hyperlink" Target="http://nowisgone.com/case-studies/" TargetMode="External"/><Relationship Id="rId7" Type="http://schemas.openxmlformats.org/officeDocument/2006/relationships/hyperlink" Target="http://www.penguin.co.uk/static/cs/uk/0/articles/secondlife/index.html" TargetMode="External"/><Relationship Id="rId12" Type="http://schemas.openxmlformats.org/officeDocument/2006/relationships/hyperlink" Target="http://www.instituteforpr.org/research_single/wright_hinson_social_media_miami/" TargetMode="External"/><Relationship Id="rId2" Type="http://schemas.openxmlformats.org/officeDocument/2006/relationships/hyperlink" Target="http://www.interactiveinsightsgroup.com/blog1/social-media-examples-superlist-17-lists-and-tons-of-examples/" TargetMode="External"/><Relationship Id="rId1" Type="http://schemas.openxmlformats.org/officeDocument/2006/relationships/slideLayout" Target="../slideLayouts/slideLayout8.xml"/><Relationship Id="rId6" Type="http://schemas.openxmlformats.org/officeDocument/2006/relationships/hyperlink" Target="http://www.publishersweekly.com/article/CA6388900.html?nid=2286" TargetMode="External"/><Relationship Id="rId11" Type="http://schemas.openxmlformats.org/officeDocument/2006/relationships/hyperlink" Target="http://www.instituteforpr.org/digest_entry/hinson_wright_social_media_overtakes_porn/" TargetMode="External"/><Relationship Id="rId5" Type="http://schemas.openxmlformats.org/officeDocument/2006/relationships/hyperlink" Target="http://www.infoworld.com/article/05/11/23/HNibmpodcasts_1.html" TargetMode="External"/><Relationship Id="rId10" Type="http://schemas.openxmlformats.org/officeDocument/2006/relationships/hyperlink" Target="http://www.infosential.com/archives/2005/01/10_ways_to_use_blogs_for_.php" TargetMode="External"/><Relationship Id="rId4" Type="http://schemas.openxmlformats.org/officeDocument/2006/relationships/hyperlink" Target="http://www.sonicfoundry.com/resources/case-studies.aspx" TargetMode="External"/><Relationship Id="rId9" Type="http://schemas.openxmlformats.org/officeDocument/2006/relationships/hyperlink" Target="http://forums.prosperotechnologies.com/n/mb/message.asp?webtag=am-custreview&amp;msg=19295.1&amp;ctx=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thinkwellresearch.ca/wp/?p=24#comment-43"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hyperlink" Target="http://www40.statcan.gc.ca/l01/cst01/comm12d-eng.htm" TargetMode="Externa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hyperlink" Target="http://www.pewinternet.org/topics/Teens.aspx"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file:///C:\Documents%20and%20Settings\User\My%20Documents\Downloads\01%20Il%20buono,%20Il%20cattivo,%20Il%20brutto%2030%20secs.mp3" TargetMode="Externa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file:///C:\Documents%20and%20Settings\User\My%20Documents\Downloads\01%20Il%20buono,%20Il%20cattivo,%20Il%20brutto%2030%20secs.mp3"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40.statcan.gc.ca/l01/cst01/comm31a-eng.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2.webmasterradio.fm/blog/no-right-to-slander-via-blogs/" TargetMode="External"/><Relationship Id="rId5" Type="http://schemas.openxmlformats.org/officeDocument/2006/relationships/hyperlink" Target="http://copyright.econsultation.ca/" TargetMode="External"/><Relationship Id="rId4" Type="http://schemas.openxmlformats.org/officeDocument/2006/relationships/hyperlink" Target="http://www.cbc.ca/spark/2009/05/episode-76-may-6-9-2009/"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denelrehbergsedo.wordpres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Media in the Workplace</a:t>
            </a:r>
            <a:endParaRPr lang="en-CA" dirty="0"/>
          </a:p>
        </p:txBody>
      </p:sp>
      <p:pic>
        <p:nvPicPr>
          <p:cNvPr id="1029" name="Picture 5"/>
          <p:cNvPicPr>
            <a:picLocks noChangeAspect="1" noChangeArrowheads="1"/>
          </p:cNvPicPr>
          <p:nvPr/>
        </p:nvPicPr>
        <p:blipFill>
          <a:blip r:embed="rId3" cstate="print"/>
          <a:srcRect/>
          <a:stretch>
            <a:fillRect/>
          </a:stretch>
        </p:blipFill>
        <p:spPr bwMode="auto">
          <a:xfrm>
            <a:off x="609600" y="4267200"/>
            <a:ext cx="3551968" cy="1805654"/>
          </a:xfrm>
          <a:prstGeom prst="rect">
            <a:avLst/>
          </a:prstGeom>
          <a:noFill/>
          <a:ln w="3175">
            <a:noFill/>
            <a:miter lim="800000"/>
            <a:headEnd/>
            <a:tailEnd/>
          </a:ln>
        </p:spPr>
      </p:pic>
      <p:sp>
        <p:nvSpPr>
          <p:cNvPr id="1030" name="Text Box 6"/>
          <p:cNvSpPr txBox="1">
            <a:spLocks noChangeArrowheads="1"/>
          </p:cNvSpPr>
          <p:nvPr/>
        </p:nvSpPr>
        <p:spPr bwMode="auto">
          <a:xfrm>
            <a:off x="7696200" y="685800"/>
            <a:ext cx="1447800" cy="990600"/>
          </a:xfrm>
          <a:prstGeom prst="rect">
            <a:avLst/>
          </a:prstGeom>
          <a:solidFill>
            <a:srgbClr val="AFBD22"/>
          </a:solidFill>
          <a:ln w="9525">
            <a:solidFill>
              <a:srgbClr val="B3B722"/>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1400" b="1" i="1" u="none" strike="noStrike" cap="none" normalizeH="0" baseline="0" dirty="0" smtClean="0">
                <a:ln>
                  <a:noFill/>
                </a:ln>
                <a:solidFill>
                  <a:srgbClr val="FFFFFF"/>
                </a:solidFill>
                <a:effectLst/>
                <a:latin typeface="Garamond" pitchFamily="18" charset="0"/>
              </a:rPr>
              <a:t>Years of Co-op</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1400" b="1" i="1" u="none" strike="noStrike" cap="none" normalizeH="0" baseline="0" dirty="0" smtClean="0">
                <a:ln>
                  <a:noFill/>
                </a:ln>
                <a:solidFill>
                  <a:srgbClr val="FFFFFF"/>
                </a:solidFill>
                <a:effectLst/>
                <a:latin typeface="Garamond" pitchFamily="18" charset="0"/>
              </a:rPr>
              <a:t>at the Mount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031" name="Text Box 7"/>
          <p:cNvSpPr txBox="1">
            <a:spLocks noChangeArrowheads="1"/>
          </p:cNvSpPr>
          <p:nvPr/>
        </p:nvSpPr>
        <p:spPr bwMode="auto">
          <a:xfrm>
            <a:off x="7696200" y="0"/>
            <a:ext cx="1447800" cy="676275"/>
          </a:xfrm>
          <a:prstGeom prst="rect">
            <a:avLst/>
          </a:prstGeom>
          <a:solidFill>
            <a:srgbClr val="AFBD22"/>
          </a:solidFill>
          <a:ln w="9525">
            <a:solidFill>
              <a:srgbClr val="B3B722"/>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4100" b="0" i="0" u="none" strike="noStrike" cap="none" normalizeH="0" baseline="0" dirty="0" smtClean="0">
                <a:ln>
                  <a:noFill/>
                </a:ln>
                <a:solidFill>
                  <a:srgbClr val="FFFFFF"/>
                </a:solidFill>
                <a:effectLst/>
                <a:latin typeface="Montague" charset="0"/>
              </a:rPr>
              <a:t>30</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3" name="TextBox 12"/>
          <p:cNvSpPr txBox="1"/>
          <p:nvPr/>
        </p:nvSpPr>
        <p:spPr>
          <a:xfrm>
            <a:off x="533400" y="3886200"/>
            <a:ext cx="4114800" cy="369332"/>
          </a:xfrm>
          <a:prstGeom prst="rect">
            <a:avLst/>
          </a:prstGeom>
          <a:noFill/>
        </p:spPr>
        <p:txBody>
          <a:bodyPr wrap="square" rtlCol="0">
            <a:spAutoFit/>
          </a:bodyPr>
          <a:lstStyle/>
          <a:p>
            <a:r>
              <a:rPr lang="en-US" dirty="0" err="1" smtClean="0"/>
              <a:t>DeNel</a:t>
            </a:r>
            <a:r>
              <a:rPr lang="en-US" dirty="0" smtClean="0"/>
              <a:t> </a:t>
            </a:r>
            <a:r>
              <a:rPr lang="en-US" dirty="0" err="1" smtClean="0"/>
              <a:t>Rehberg</a:t>
            </a:r>
            <a:r>
              <a:rPr lang="en-US" dirty="0" smtClean="0"/>
              <a:t> </a:t>
            </a:r>
            <a:r>
              <a:rPr lang="en-US" dirty="0" err="1" smtClean="0"/>
              <a:t>Sedo</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Today’s Take </a:t>
            </a:r>
            <a:r>
              <a:rPr lang="en-US" dirty="0" err="1" smtClean="0"/>
              <a:t>Aways</a:t>
            </a:r>
            <a:r>
              <a:rPr lang="en-US" dirty="0" smtClean="0"/>
              <a:t/>
            </a:r>
            <a:br>
              <a:rPr lang="en-US" dirty="0" smtClean="0"/>
            </a:br>
            <a:endParaRPr lang="en-CA" dirty="0"/>
          </a:p>
        </p:txBody>
      </p:sp>
      <p:sp>
        <p:nvSpPr>
          <p:cNvPr id="3" name="Content Placeholder 2"/>
          <p:cNvSpPr>
            <a:spLocks noGrp="1"/>
          </p:cNvSpPr>
          <p:nvPr>
            <p:ph idx="1"/>
          </p:nvPr>
        </p:nvSpPr>
        <p:spPr/>
        <p:txBody>
          <a:bodyPr>
            <a:normAutofit/>
          </a:bodyPr>
          <a:lstStyle/>
          <a:p>
            <a:pPr algn="r">
              <a:buNone/>
            </a:pPr>
            <a:endParaRPr lang="en-US" sz="4400" dirty="0" smtClean="0">
              <a:latin typeface="Algerian" pitchFamily="82" charset="0"/>
            </a:endParaRPr>
          </a:p>
          <a:p>
            <a:pPr algn="r">
              <a:buNone/>
            </a:pPr>
            <a:endParaRPr lang="en-US" sz="4400" dirty="0" smtClean="0">
              <a:latin typeface="Algerian" pitchFamily="82" charset="0"/>
            </a:endParaRPr>
          </a:p>
          <a:p>
            <a:pPr algn="r">
              <a:buNone/>
            </a:pPr>
            <a:r>
              <a:rPr lang="en-US" sz="4400" dirty="0" smtClean="0">
                <a:latin typeface="Algerian" pitchFamily="82" charset="0"/>
              </a:rPr>
              <a:t>The Good</a:t>
            </a:r>
          </a:p>
          <a:p>
            <a:pPr algn="r">
              <a:buNone/>
            </a:pPr>
            <a:r>
              <a:rPr lang="en-US" sz="4400" dirty="0" smtClean="0">
                <a:latin typeface="Algerian" pitchFamily="82" charset="0"/>
              </a:rPr>
              <a:t>The Bad</a:t>
            </a:r>
          </a:p>
          <a:p>
            <a:pPr algn="r">
              <a:buNone/>
            </a:pPr>
            <a:r>
              <a:rPr lang="en-US" sz="4400" dirty="0" smtClean="0">
                <a:latin typeface="Algerian" pitchFamily="82" charset="0"/>
              </a:rPr>
              <a:t>The Ugly</a:t>
            </a:r>
            <a:endParaRPr lang="en-CA" sz="4400" dirty="0">
              <a:latin typeface="Algerian" pitchFamily="82" charset="0"/>
            </a:endParaRPr>
          </a:p>
        </p:txBody>
      </p:sp>
      <p:pic>
        <p:nvPicPr>
          <p:cNvPr id="5" name="01 Il buono, Il cattivo, Il brutto 30 secs.mp3">
            <a:hlinkClick r:id="" action="ppaction://media"/>
          </p:cNvPr>
          <p:cNvPicPr>
            <a:picLocks noRot="1" noChangeAspect="1"/>
          </p:cNvPicPr>
          <p:nvPr>
            <a:audioFile r:link="rId1"/>
          </p:nvPr>
        </p:nvPicPr>
        <p:blipFill>
          <a:blip r:embed="rId4" cstate="print"/>
          <a:stretch>
            <a:fillRect/>
          </a:stretch>
        </p:blipFill>
        <p:spPr>
          <a:xfrm>
            <a:off x="304800" y="58674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83"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1"/>
          </p:nvPr>
        </p:nvSpPr>
        <p:spPr>
          <a:xfrm>
            <a:off x="457200" y="381000"/>
            <a:ext cx="5410200" cy="5745163"/>
          </a:xfrm>
        </p:spPr>
        <p:txBody>
          <a:bodyPr>
            <a:noAutofit/>
          </a:bodyPr>
          <a:lstStyle/>
          <a:p>
            <a:pPr algn="ctr">
              <a:buNone/>
            </a:pPr>
            <a:r>
              <a:rPr lang="en-US" sz="2000" dirty="0" smtClean="0"/>
              <a:t>What has happened to us is an amazing invention -- computers and the internet and TV. </a:t>
            </a:r>
            <a:r>
              <a:rPr lang="en-US" sz="2000" dirty="0" smtClean="0">
                <a:solidFill>
                  <a:srgbClr val="FF0000"/>
                </a:solidFill>
              </a:rPr>
              <a:t>It is a revolution</a:t>
            </a:r>
            <a:r>
              <a:rPr lang="en-US" sz="2000" dirty="0" smtClean="0"/>
              <a:t>. This is not the first revolution the human race has dealt with. The printing revolution, which did not take place in a matter of a few decades, but took much longer, transformed our minds and ways of thinking. </a:t>
            </a:r>
            <a:r>
              <a:rPr lang="en-US" sz="2000" dirty="0" smtClean="0">
                <a:solidFill>
                  <a:srgbClr val="FF0000"/>
                </a:solidFill>
              </a:rPr>
              <a:t>A foolhardy lot, we accepted it all, as we always do, never asked, What is going to happen to us now, with this invention of print? In the same way, we never thought to ask, How will our lives, our way of thinking, be changed by this internet</a:t>
            </a:r>
            <a:r>
              <a:rPr lang="en-US" sz="2000" dirty="0" smtClean="0"/>
              <a:t>, which has seduced a whole generation with its inanities so that even quite reasonable people will confess that once they are hooked, it is hard to cut free, and they may find a whole day has passed in blogging etc.</a:t>
            </a:r>
            <a:endParaRPr lang="en-CA" sz="2000" dirty="0"/>
          </a:p>
        </p:txBody>
      </p:sp>
      <p:sp>
        <p:nvSpPr>
          <p:cNvPr id="11" name="Content Placeholder 10"/>
          <p:cNvSpPr>
            <a:spLocks noGrp="1"/>
          </p:cNvSpPr>
          <p:nvPr>
            <p:ph sz="half" idx="2"/>
          </p:nvPr>
        </p:nvSpPr>
        <p:spPr/>
        <p:txBody>
          <a:bodyPr>
            <a:normAutofit fontScale="92500" lnSpcReduction="20000"/>
          </a:bodyPr>
          <a:lstStyle/>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pPr algn="r">
              <a:buNone/>
            </a:pPr>
            <a:r>
              <a:rPr lang="en-US" b="1" dirty="0" smtClean="0"/>
              <a:t>Doris Lessing</a:t>
            </a:r>
          </a:p>
          <a:p>
            <a:pPr algn="r">
              <a:buNone/>
            </a:pPr>
            <a:r>
              <a:rPr lang="en-US" i="1" dirty="0" smtClean="0"/>
              <a:t>Acceptance Speech</a:t>
            </a:r>
          </a:p>
          <a:p>
            <a:pPr algn="r">
              <a:buNone/>
            </a:pPr>
            <a:r>
              <a:rPr lang="en-US" dirty="0" smtClean="0"/>
              <a:t>The Nobel Prize </a:t>
            </a:r>
          </a:p>
          <a:p>
            <a:pPr algn="r">
              <a:buNone/>
            </a:pPr>
            <a:r>
              <a:rPr lang="en-US" dirty="0" smtClean="0"/>
              <a:t>in Literature </a:t>
            </a:r>
          </a:p>
          <a:p>
            <a:pPr algn="r">
              <a:buNone/>
            </a:pPr>
            <a:r>
              <a:rPr lang="en-US" dirty="0" smtClean="0"/>
              <a:t>2007 </a:t>
            </a:r>
          </a:p>
          <a:p>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The Good</a:t>
            </a:r>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dirty="0" smtClean="0"/>
              <a:t>Social Media </a:t>
            </a:r>
          </a:p>
          <a:p>
            <a:pPr algn="ctr">
              <a:buNone/>
            </a:pPr>
            <a:r>
              <a:rPr lang="en-US" i="1" dirty="0" smtClean="0"/>
              <a:t>is </a:t>
            </a:r>
          </a:p>
          <a:p>
            <a:pPr algn="ctr">
              <a:buNone/>
            </a:pPr>
            <a:r>
              <a:rPr lang="en-US" dirty="0" smtClean="0"/>
              <a:t>changing the way we communicate.</a:t>
            </a:r>
            <a:endParaRPr lang="en-C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Media </a:t>
            </a:r>
            <a:endParaRPr lang="en-CA" dirty="0"/>
          </a:p>
        </p:txBody>
      </p:sp>
      <p:sp>
        <p:nvSpPr>
          <p:cNvPr id="3" name="Subtitle 2"/>
          <p:cNvSpPr>
            <a:spLocks noGrp="1"/>
          </p:cNvSpPr>
          <p:nvPr>
            <p:ph type="subTitle" idx="1"/>
          </p:nvPr>
        </p:nvSpPr>
        <p:spPr/>
        <p:txBody>
          <a:bodyPr/>
          <a:lstStyle/>
          <a:p>
            <a:r>
              <a:rPr lang="en-US" dirty="0" smtClean="0"/>
              <a:t>A Revolution?</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Brian Solis’ Conversation Prism</a:t>
            </a:r>
            <a:endParaRPr lang="en-CA" dirty="0"/>
          </a:p>
        </p:txBody>
      </p:sp>
      <p:sp>
        <p:nvSpPr>
          <p:cNvPr id="3" name="Subtitle 2"/>
          <p:cNvSpPr>
            <a:spLocks noGrp="1"/>
          </p:cNvSpPr>
          <p:nvPr>
            <p:ph type="subTitle" idx="1"/>
          </p:nvPr>
        </p:nvSpPr>
        <p:spPr/>
        <p:txBody>
          <a:bodyPr>
            <a:normAutofit/>
          </a:bodyPr>
          <a:lstStyle/>
          <a:p>
            <a:r>
              <a:rPr lang="en-CA" sz="2400" dirty="0" smtClean="0"/>
              <a:t>http://theconversationprism.com/1900</a:t>
            </a:r>
            <a:endParaRPr lang="en-CA"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RSS</a:t>
            </a:r>
            <a:endParaRPr lang="en-CA" dirty="0"/>
          </a:p>
        </p:txBody>
      </p:sp>
      <p:sp>
        <p:nvSpPr>
          <p:cNvPr id="3" name="Content Placeholder 2"/>
          <p:cNvSpPr>
            <a:spLocks noGrp="1"/>
          </p:cNvSpPr>
          <p:nvPr>
            <p:ph idx="1"/>
          </p:nvPr>
        </p:nvSpPr>
        <p:spPr/>
        <p:txBody>
          <a:bodyPr/>
          <a:lstStyle/>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r>
              <a:rPr lang="en-US" dirty="0" err="1" smtClean="0">
                <a:hlinkClick r:id="rId2"/>
              </a:rPr>
              <a:t>Feedburner</a:t>
            </a:r>
            <a:r>
              <a:rPr lang="en-US" dirty="0" smtClean="0">
                <a:hlinkClick r:id="rId2"/>
              </a:rPr>
              <a:t> statistics </a:t>
            </a:r>
            <a:endParaRPr lang="en-US" dirty="0" smtClean="0"/>
          </a:p>
          <a:p>
            <a:r>
              <a:rPr lang="en-US" dirty="0" smtClean="0">
                <a:hlinkClick r:id="rId3"/>
              </a:rPr>
              <a:t>Top feeds at the </a:t>
            </a:r>
            <a:r>
              <a:rPr lang="en-US" dirty="0" err="1" smtClean="0">
                <a:hlinkClick r:id="rId3"/>
              </a:rPr>
              <a:t>bloglines</a:t>
            </a:r>
            <a:r>
              <a:rPr lang="en-US" dirty="0" smtClean="0">
                <a:hlinkClick r:id="rId3"/>
              </a:rPr>
              <a:t> RSS aggregator</a:t>
            </a:r>
            <a:endParaRPr lang="en-US" dirty="0" smtClean="0"/>
          </a:p>
          <a:p>
            <a:pPr>
              <a:buNone/>
            </a:pPr>
            <a:endParaRPr lang="en-CA" dirty="0"/>
          </a:p>
        </p:txBody>
      </p:sp>
      <p:sp>
        <p:nvSpPr>
          <p:cNvPr id="4" name="Text Placeholder 3"/>
          <p:cNvSpPr>
            <a:spLocks noGrp="1"/>
          </p:cNvSpPr>
          <p:nvPr>
            <p:ph type="body" sz="half" idx="2"/>
          </p:nvPr>
        </p:nvSpPr>
        <p:spPr/>
        <p:txBody>
          <a:bodyPr/>
          <a:lstStyle/>
          <a:p>
            <a:r>
              <a:rPr lang="en-US" sz="1800" dirty="0" smtClean="0"/>
              <a:t>Really simple syndication </a:t>
            </a:r>
          </a:p>
          <a:p>
            <a:r>
              <a:rPr lang="en-US" sz="1800" dirty="0" smtClean="0"/>
              <a:t>(one of many acronyms)</a:t>
            </a:r>
            <a:br>
              <a:rPr lang="en-US" sz="1800" dirty="0" smtClean="0"/>
            </a:br>
            <a:r>
              <a:rPr lang="en-US" sz="1800" dirty="0" smtClean="0"/>
              <a:t>XML Protocol which allows for the </a:t>
            </a:r>
            <a:r>
              <a:rPr lang="en-US" sz="1800" dirty="0" smtClean="0">
                <a:hlinkClick r:id="rId4"/>
              </a:rPr>
              <a:t>subscribing to new content</a:t>
            </a:r>
            <a:r>
              <a:rPr lang="en-US" sz="1800" dirty="0" smtClean="0"/>
              <a:t> (blogs, podcasts, </a:t>
            </a:r>
            <a:r>
              <a:rPr lang="en-US" sz="1800" dirty="0" err="1" smtClean="0"/>
              <a:t>screencasts</a:t>
            </a:r>
            <a:r>
              <a:rPr lang="en-US" sz="1800" dirty="0" smtClean="0"/>
              <a:t>, and other content from database based web content</a:t>
            </a:r>
            <a:endParaRPr lang="en-CA" sz="1800" dirty="0" smtClean="0"/>
          </a:p>
          <a:p>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BLOGS</a:t>
            </a:r>
            <a:endParaRPr lang="en-CA" dirty="0"/>
          </a:p>
        </p:txBody>
      </p:sp>
      <p:sp>
        <p:nvSpPr>
          <p:cNvPr id="3" name="Content Placeholder 2"/>
          <p:cNvSpPr>
            <a:spLocks noGrp="1"/>
          </p:cNvSpPr>
          <p:nvPr>
            <p:ph idx="1"/>
          </p:nvPr>
        </p:nvSpPr>
        <p:spPr/>
        <p:txBody>
          <a:bodyPr>
            <a:normAutofit fontScale="92500" lnSpcReduction="20000"/>
          </a:bodyPr>
          <a:lstStyle/>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r>
              <a:rPr lang="en-US" dirty="0" smtClean="0">
                <a:hlinkClick r:id="rId3"/>
              </a:rPr>
              <a:t>Wikipedia on “blogs”</a:t>
            </a:r>
            <a:endParaRPr lang="en-US" dirty="0" smtClean="0"/>
          </a:p>
          <a:p>
            <a:r>
              <a:rPr lang="en-US" dirty="0" smtClean="0">
                <a:hlinkClick r:id="rId4"/>
              </a:rPr>
              <a:t>Employee commentary on corporate products and events</a:t>
            </a:r>
            <a:endParaRPr lang="en-US" dirty="0" smtClean="0"/>
          </a:p>
          <a:p>
            <a:r>
              <a:rPr lang="en-US" dirty="0" smtClean="0">
                <a:hlinkClick r:id="rId5"/>
              </a:rPr>
              <a:t>Organization's communication with the public</a:t>
            </a:r>
            <a:endParaRPr lang="en-US" dirty="0" smtClean="0"/>
          </a:p>
          <a:p>
            <a:r>
              <a:rPr lang="en-US" dirty="0" smtClean="0">
                <a:hlinkClick r:id="rId6"/>
              </a:rPr>
              <a:t>A Blog-Off </a:t>
            </a:r>
            <a:endParaRPr lang="en-US" dirty="0" smtClean="0"/>
          </a:p>
          <a:p>
            <a:pPr>
              <a:buNone/>
            </a:pPr>
            <a:endParaRPr lang="en-CA" dirty="0"/>
          </a:p>
        </p:txBody>
      </p:sp>
      <p:sp>
        <p:nvSpPr>
          <p:cNvPr id="4" name="Text Placeholder 3"/>
          <p:cNvSpPr>
            <a:spLocks noGrp="1"/>
          </p:cNvSpPr>
          <p:nvPr>
            <p:ph type="body" sz="half" idx="2"/>
          </p:nvPr>
        </p:nvSpPr>
        <p:spPr/>
        <p:txBody>
          <a:bodyPr/>
          <a:lstStyle/>
          <a:p>
            <a:r>
              <a:rPr lang="en-US" sz="2400" dirty="0" smtClean="0"/>
              <a:t>individual online journals with commentary on a variety of topics from personal to political; leisure to career.</a:t>
            </a:r>
            <a:endParaRPr lang="en-CA" sz="2400" dirty="0" smtClean="0"/>
          </a:p>
          <a:p>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FOLKSONOMIES /TAGGING</a:t>
            </a:r>
            <a:endParaRPr lang="en-CA" dirty="0"/>
          </a:p>
        </p:txBody>
      </p:sp>
      <p:sp>
        <p:nvSpPr>
          <p:cNvPr id="3" name="Content Placeholder 2"/>
          <p:cNvSpPr>
            <a:spLocks noGrp="1"/>
          </p:cNvSpPr>
          <p:nvPr>
            <p:ph idx="1"/>
          </p:nvPr>
        </p:nvSpPr>
        <p:spPr/>
        <p:txBody>
          <a:bodyPr>
            <a:normAutofit fontScale="92500" lnSpcReduction="10000"/>
          </a:bodyPr>
          <a:lstStyle/>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r>
              <a:rPr lang="en-CA" dirty="0" smtClean="0">
                <a:hlinkClick r:id="rId3"/>
              </a:rPr>
              <a:t>FLICKR </a:t>
            </a:r>
            <a:r>
              <a:rPr lang="en-CA" dirty="0" smtClean="0"/>
              <a:t>- image sharing/showcasing</a:t>
            </a:r>
          </a:p>
          <a:p>
            <a:r>
              <a:rPr lang="en-CA" dirty="0" smtClean="0">
                <a:hlinkClick r:id="rId4"/>
              </a:rPr>
              <a:t>43 Things</a:t>
            </a:r>
            <a:r>
              <a:rPr lang="en-CA" dirty="0" smtClean="0"/>
              <a:t> - social networking</a:t>
            </a:r>
          </a:p>
          <a:p>
            <a:r>
              <a:rPr lang="en-CA" dirty="0" smtClean="0">
                <a:hlinkClick r:id="rId5"/>
              </a:rPr>
              <a:t>YouTube</a:t>
            </a:r>
            <a:r>
              <a:rPr lang="en-CA" dirty="0" smtClean="0"/>
              <a:t> - video sharing/showcasing </a:t>
            </a:r>
          </a:p>
          <a:p>
            <a:r>
              <a:rPr lang="en-CA" dirty="0" smtClean="0">
                <a:hlinkClick r:id="rId6"/>
              </a:rPr>
              <a:t>del.icio.us</a:t>
            </a:r>
            <a:r>
              <a:rPr lang="en-CA" dirty="0" smtClean="0"/>
              <a:t> - social bookmarking</a:t>
            </a:r>
          </a:p>
          <a:p>
            <a:r>
              <a:rPr lang="en-US" dirty="0" err="1" smtClean="0">
                <a:hlinkClick r:id="rId7"/>
              </a:rPr>
              <a:t>Wordle</a:t>
            </a:r>
            <a:r>
              <a:rPr lang="en-US" dirty="0" smtClean="0"/>
              <a:t> – the art of tagging</a:t>
            </a:r>
            <a:endParaRPr lang="en-CA" dirty="0" smtClean="0"/>
          </a:p>
          <a:p>
            <a:pPr>
              <a:buNone/>
            </a:pPr>
            <a:endParaRPr lang="en-CA" dirty="0"/>
          </a:p>
        </p:txBody>
      </p:sp>
      <p:sp>
        <p:nvSpPr>
          <p:cNvPr id="4" name="Text Placeholder 3"/>
          <p:cNvSpPr>
            <a:spLocks noGrp="1"/>
          </p:cNvSpPr>
          <p:nvPr>
            <p:ph type="body" sz="half" idx="2"/>
          </p:nvPr>
        </p:nvSpPr>
        <p:spPr/>
        <p:txBody>
          <a:bodyPr>
            <a:normAutofit/>
          </a:bodyPr>
          <a:lstStyle/>
          <a:p>
            <a:r>
              <a:rPr lang="en-US" sz="2400" dirty="0" smtClean="0">
                <a:hlinkClick r:id="rId8"/>
              </a:rPr>
              <a:t>a practice of collaborative categorization using freely chosen keywords</a:t>
            </a:r>
            <a:endParaRPr lang="en-C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PODCAST</a:t>
            </a:r>
            <a:endParaRPr lang="en-CA" dirty="0"/>
          </a:p>
        </p:txBody>
      </p:sp>
      <p:sp>
        <p:nvSpPr>
          <p:cNvPr id="3" name="Content Placeholder 2"/>
          <p:cNvSpPr>
            <a:spLocks noGrp="1"/>
          </p:cNvSpPr>
          <p:nvPr>
            <p:ph idx="1"/>
          </p:nvPr>
        </p:nvSpPr>
        <p:spPr/>
        <p:txBody>
          <a:bodyPr>
            <a:normAutofit fontScale="92500" lnSpcReduction="10000"/>
          </a:bodyPr>
          <a:lstStyle/>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r>
              <a:rPr lang="en-US" dirty="0" smtClean="0"/>
              <a:t>Mount Saint Vincent University Distance Learning's </a:t>
            </a:r>
            <a:r>
              <a:rPr lang="en-US" dirty="0" smtClean="0">
                <a:hlinkClick r:id="rId3"/>
              </a:rPr>
              <a:t>5 Mount Minutes</a:t>
            </a:r>
            <a:r>
              <a:rPr lang="en-US" dirty="0" smtClean="0"/>
              <a:t> series</a:t>
            </a:r>
          </a:p>
          <a:p>
            <a:r>
              <a:rPr lang="en-US" b="1" dirty="0" err="1" smtClean="0"/>
              <a:t>Screencast</a:t>
            </a:r>
            <a:r>
              <a:rPr lang="en-US" b="1" dirty="0" smtClean="0"/>
              <a:t> - </a:t>
            </a:r>
            <a:r>
              <a:rPr lang="en-US" dirty="0" smtClean="0">
                <a:hlinkClick r:id="rId4"/>
              </a:rPr>
              <a:t>mp3 files accompanied by screen shots</a:t>
            </a:r>
            <a:endParaRPr lang="en-US" dirty="0" smtClean="0"/>
          </a:p>
          <a:p>
            <a:r>
              <a:rPr lang="en-US" dirty="0" err="1" smtClean="0"/>
              <a:t>Vidcast</a:t>
            </a:r>
            <a:r>
              <a:rPr lang="en-US" dirty="0" smtClean="0"/>
              <a:t> /</a:t>
            </a:r>
            <a:r>
              <a:rPr lang="en-US" dirty="0" err="1" smtClean="0"/>
              <a:t>Vodcast</a:t>
            </a:r>
            <a:r>
              <a:rPr lang="en-US" smtClean="0"/>
              <a:t>/</a:t>
            </a:r>
            <a:r>
              <a:rPr lang="en-US" b="1" smtClean="0"/>
              <a:t>Webcast - </a:t>
            </a:r>
            <a:r>
              <a:rPr lang="en-US" smtClean="0">
                <a:hlinkClick r:id="rId5"/>
              </a:rPr>
              <a:t>streaming video</a:t>
            </a:r>
            <a:endParaRPr lang="en-US" smtClean="0"/>
          </a:p>
          <a:p>
            <a:pPr>
              <a:buNone/>
            </a:pPr>
            <a:endParaRPr lang="en-CA" dirty="0"/>
          </a:p>
        </p:txBody>
      </p:sp>
      <p:sp>
        <p:nvSpPr>
          <p:cNvPr id="4" name="Text Placeholder 3"/>
          <p:cNvSpPr>
            <a:spLocks noGrp="1"/>
          </p:cNvSpPr>
          <p:nvPr>
            <p:ph type="body" sz="half" idx="2"/>
          </p:nvPr>
        </p:nvSpPr>
        <p:spPr/>
        <p:txBody>
          <a:bodyPr>
            <a:normAutofit lnSpcReduction="10000"/>
          </a:bodyPr>
          <a:lstStyle/>
          <a:p>
            <a:r>
              <a:rPr lang="en-US" sz="2400" dirty="0" smtClean="0"/>
              <a:t>New Oxford American Dictionary selected 'podcast' as the Word of the Year for 2005. Podcast, defined as "a digital recording of a radio broadcast or similar program, made available on the Internet for downloading to a personal audio player."</a:t>
            </a:r>
            <a:endParaRPr lang="en-CA" sz="2400" dirty="0" smtClean="0"/>
          </a:p>
          <a:p>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WIKIs</a:t>
            </a:r>
            <a:endParaRPr lang="en-CA" dirty="0"/>
          </a:p>
        </p:txBody>
      </p:sp>
      <p:sp>
        <p:nvSpPr>
          <p:cNvPr id="3" name="Content Placeholder 2"/>
          <p:cNvSpPr>
            <a:spLocks noGrp="1"/>
          </p:cNvSpPr>
          <p:nvPr>
            <p:ph idx="1"/>
          </p:nvPr>
        </p:nvSpPr>
        <p:spPr/>
        <p:txBody>
          <a:bodyPr>
            <a:normAutofit lnSpcReduction="10000"/>
          </a:bodyPr>
          <a:lstStyle/>
          <a:p>
            <a:endParaRPr lang="en-US" dirty="0" smtClean="0">
              <a:hlinkClick r:id="rId2"/>
            </a:endParaRPr>
          </a:p>
          <a:p>
            <a:endParaRPr lang="en-US" dirty="0" smtClean="0">
              <a:hlinkClick r:id="rId2"/>
            </a:endParaRPr>
          </a:p>
          <a:p>
            <a:endParaRPr lang="en-US" dirty="0" smtClean="0">
              <a:hlinkClick r:id="rId2"/>
            </a:endParaRPr>
          </a:p>
          <a:p>
            <a:endParaRPr lang="en-US" dirty="0" smtClean="0">
              <a:hlinkClick r:id="rId2"/>
            </a:endParaRPr>
          </a:p>
          <a:p>
            <a:r>
              <a:rPr lang="en-US" dirty="0" smtClean="0">
                <a:hlinkClick r:id="rId3"/>
              </a:rPr>
              <a:t>The power of collaboration</a:t>
            </a:r>
            <a:endParaRPr lang="en-US" dirty="0" smtClean="0"/>
          </a:p>
          <a:p>
            <a:r>
              <a:rPr lang="en-US" dirty="0" smtClean="0"/>
              <a:t>The problem with collaboration?</a:t>
            </a:r>
          </a:p>
          <a:p>
            <a:r>
              <a:rPr lang="en-US" dirty="0" smtClean="0">
                <a:hlinkClick r:id="rId4"/>
              </a:rPr>
              <a:t>Another insight</a:t>
            </a:r>
            <a:endParaRPr lang="en-US" dirty="0" smtClean="0"/>
          </a:p>
          <a:p>
            <a:r>
              <a:rPr lang="en-US" dirty="0" smtClean="0">
                <a:hlinkClick r:id="rId5" tooltip="Permanent Link to Four ways to use wikis for project management"/>
              </a:rPr>
              <a:t>Four ways to use wikis for project management </a:t>
            </a:r>
            <a:endParaRPr lang="en-US" dirty="0" smtClean="0"/>
          </a:p>
          <a:p>
            <a:r>
              <a:rPr lang="en-US" dirty="0" smtClean="0">
                <a:hlinkClick r:id="rId6"/>
              </a:rPr>
              <a:t>Which wiki </a:t>
            </a:r>
            <a:r>
              <a:rPr lang="en-US" smtClean="0">
                <a:hlinkClick r:id="rId6"/>
              </a:rPr>
              <a:t>will you </a:t>
            </a:r>
            <a:r>
              <a:rPr lang="en-US" dirty="0" smtClean="0">
                <a:hlinkClick r:id="rId6"/>
              </a:rPr>
              <a:t>use?</a:t>
            </a:r>
            <a:endParaRPr lang="en-US" smtClean="0"/>
          </a:p>
          <a:p>
            <a:pPr>
              <a:buNone/>
            </a:pPr>
            <a:endParaRPr lang="en-CA" dirty="0"/>
          </a:p>
        </p:txBody>
      </p:sp>
      <p:sp>
        <p:nvSpPr>
          <p:cNvPr id="4" name="Text Placeholder 3"/>
          <p:cNvSpPr>
            <a:spLocks noGrp="1"/>
          </p:cNvSpPr>
          <p:nvPr>
            <p:ph type="body" sz="half" idx="2"/>
          </p:nvPr>
        </p:nvSpPr>
        <p:spPr/>
        <p:txBody>
          <a:bodyPr>
            <a:normAutofit/>
          </a:bodyPr>
          <a:lstStyle/>
          <a:p>
            <a:r>
              <a:rPr lang="en-US" sz="2400" dirty="0" smtClean="0"/>
              <a:t>collaborative websites that can be easily edited</a:t>
            </a:r>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ONLINE VIRTUAL ENVIRONMENTS</a:t>
            </a:r>
            <a:endParaRPr lang="en-CA" dirty="0"/>
          </a:p>
        </p:txBody>
      </p:sp>
      <p:sp>
        <p:nvSpPr>
          <p:cNvPr id="3" name="Content Placeholder 2"/>
          <p:cNvSpPr>
            <a:spLocks noGrp="1"/>
          </p:cNvSpPr>
          <p:nvPr>
            <p:ph idx="1"/>
          </p:nvPr>
        </p:nvSpPr>
        <p:spPr/>
        <p:txBody>
          <a:bodyPr>
            <a:normAutofit/>
          </a:bodyPr>
          <a:lstStyle/>
          <a:p>
            <a:pPr>
              <a:buNone/>
            </a:pPr>
            <a:r>
              <a:rPr lang="en-US" dirty="0" smtClean="0">
                <a:hlinkClick r:id="rId2"/>
              </a:rPr>
              <a:t>Second Life </a:t>
            </a:r>
            <a:r>
              <a:rPr lang="en-US" dirty="0" smtClean="0"/>
              <a:t>- 3D virtual world</a:t>
            </a:r>
            <a:endParaRPr lang="en-CA" dirty="0" smtClean="0"/>
          </a:p>
          <a:p>
            <a:pPr>
              <a:buNone/>
            </a:pPr>
            <a:endParaRPr lang="en-CA" dirty="0" smtClean="0"/>
          </a:p>
          <a:p>
            <a:pPr>
              <a:buNone/>
            </a:pPr>
            <a:endParaRPr lang="en-CA" dirty="0"/>
          </a:p>
        </p:txBody>
      </p:sp>
      <p:pic>
        <p:nvPicPr>
          <p:cNvPr id="6" name="Picture 2"/>
          <p:cNvPicPr>
            <a:picLocks noChangeAspect="1" noChangeArrowheads="1"/>
          </p:cNvPicPr>
          <p:nvPr/>
        </p:nvPicPr>
        <p:blipFill>
          <a:blip r:embed="rId3" cstate="print"/>
          <a:srcRect/>
          <a:stretch>
            <a:fillRect/>
          </a:stretch>
        </p:blipFill>
        <p:spPr bwMode="auto">
          <a:xfrm>
            <a:off x="3733800" y="2590800"/>
            <a:ext cx="5005197" cy="37538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52400" y="1143000"/>
            <a:ext cx="8801100" cy="5500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Networking Sites</a:t>
            </a:r>
            <a:endParaRPr lang="en-CA"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951229" y="1600200"/>
            <a:ext cx="7241541"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23"/>
            <a:ext cx="8961120" cy="5600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2.0/3.0 use in Organizations </a:t>
            </a:r>
            <a:endParaRPr lang="en-CA" dirty="0"/>
          </a:p>
        </p:txBody>
      </p:sp>
      <p:sp>
        <p:nvSpPr>
          <p:cNvPr id="4" name="Content Placeholder 3"/>
          <p:cNvSpPr>
            <a:spLocks noGrp="1"/>
          </p:cNvSpPr>
          <p:nvPr>
            <p:ph idx="1"/>
          </p:nvPr>
        </p:nvSpPr>
        <p:spPr/>
        <p:txBody>
          <a:bodyPr>
            <a:normAutofit fontScale="92500" lnSpcReduction="20000"/>
          </a:bodyPr>
          <a:lstStyle/>
          <a:p>
            <a:pPr>
              <a:buNone/>
            </a:pPr>
            <a:r>
              <a:rPr lang="en-US" dirty="0" smtClean="0"/>
              <a:t>More Examples</a:t>
            </a:r>
          </a:p>
          <a:p>
            <a:r>
              <a:rPr lang="en-US" dirty="0" smtClean="0">
                <a:hlinkClick r:id="rId2"/>
              </a:rPr>
              <a:t>Case studies</a:t>
            </a:r>
            <a:endParaRPr lang="en-US" dirty="0" smtClean="0"/>
          </a:p>
          <a:p>
            <a:r>
              <a:rPr lang="en-US" dirty="0" smtClean="0">
                <a:hlinkClick r:id="rId3"/>
              </a:rPr>
              <a:t>More case studies</a:t>
            </a:r>
            <a:endParaRPr lang="en-US" dirty="0" smtClean="0"/>
          </a:p>
          <a:p>
            <a:r>
              <a:rPr lang="en-US" dirty="0" smtClean="0">
                <a:hlinkClick r:id="rId4"/>
              </a:rPr>
              <a:t>Sonic Foundry training examples</a:t>
            </a:r>
            <a:endParaRPr lang="en-US" dirty="0" smtClean="0">
              <a:hlinkClick r:id="rId5"/>
            </a:endParaRPr>
          </a:p>
          <a:p>
            <a:r>
              <a:rPr lang="en-US" dirty="0" smtClean="0">
                <a:hlinkClick r:id="rId6"/>
              </a:rPr>
              <a:t>900 Sign On to Write Wikipedia-Style Management Book</a:t>
            </a:r>
            <a:endParaRPr lang="en-US" dirty="0" smtClean="0"/>
          </a:p>
          <a:p>
            <a:r>
              <a:rPr lang="en-US" dirty="0" smtClean="0">
                <a:hlinkClick r:id="rId7"/>
              </a:rPr>
              <a:t>Penguin books market Snow Crash in Second Life</a:t>
            </a:r>
            <a:endParaRPr lang="en-US" dirty="0" smtClean="0"/>
          </a:p>
          <a:p>
            <a:r>
              <a:rPr lang="en-US" dirty="0" smtClean="0">
                <a:hlinkClick r:id="rId8"/>
              </a:rPr>
              <a:t>Amazon </a:t>
            </a:r>
            <a:r>
              <a:rPr lang="en-US" dirty="0" smtClean="0"/>
              <a:t>- </a:t>
            </a:r>
            <a:r>
              <a:rPr lang="en-US" dirty="0" smtClean="0">
                <a:hlinkClick r:id="rId9"/>
              </a:rPr>
              <a:t>employs user tags</a:t>
            </a:r>
            <a:endParaRPr lang="en-US" dirty="0" smtClean="0"/>
          </a:p>
          <a:p>
            <a:r>
              <a:rPr lang="en-US" dirty="0" smtClean="0">
                <a:hlinkClick r:id="rId10"/>
              </a:rPr>
              <a:t>10 ways to use blogs for managing projects</a:t>
            </a:r>
            <a:endParaRPr lang="en-US" dirty="0" smtClean="0"/>
          </a:p>
          <a:p>
            <a:pPr>
              <a:buNone/>
            </a:pPr>
            <a:endParaRPr lang="en-CA" dirty="0"/>
          </a:p>
        </p:txBody>
      </p:sp>
      <p:sp>
        <p:nvSpPr>
          <p:cNvPr id="5" name="Text Placeholder 4"/>
          <p:cNvSpPr>
            <a:spLocks noGrp="1"/>
          </p:cNvSpPr>
          <p:nvPr>
            <p:ph type="body" sz="half" idx="2"/>
          </p:nvPr>
        </p:nvSpPr>
        <p:spPr/>
        <p:txBody>
          <a:bodyPr/>
          <a:lstStyle/>
          <a:p>
            <a:r>
              <a:rPr lang="en-US" sz="2000" dirty="0" smtClean="0">
                <a:hlinkClick r:id="rId11"/>
              </a:rPr>
              <a:t>Social media trumps porn for Internet use</a:t>
            </a:r>
            <a:endParaRPr lang="en-US" sz="2000" dirty="0" smtClean="0"/>
          </a:p>
          <a:p>
            <a:endParaRPr lang="en-US" dirty="0" smtClean="0"/>
          </a:p>
          <a:p>
            <a:endParaRPr lang="en-US" dirty="0" smtClean="0"/>
          </a:p>
          <a:p>
            <a:r>
              <a:rPr lang="en-US" dirty="0" smtClean="0">
                <a:hlinkClick r:id="rId12"/>
              </a:rPr>
              <a:t>(a shorter version)</a:t>
            </a:r>
            <a:endParaRPr lang="en-CA" dirty="0" smtClean="0"/>
          </a:p>
          <a:p>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using Social Media?</a:t>
            </a:r>
            <a:endParaRPr lang="en-CA" dirty="0"/>
          </a:p>
        </p:txBody>
      </p:sp>
      <p:sp>
        <p:nvSpPr>
          <p:cNvPr id="3" name="Text Placeholder 2"/>
          <p:cNvSpPr>
            <a:spLocks noGrp="1"/>
          </p:cNvSpPr>
          <p:nvPr>
            <p:ph type="body" idx="1"/>
          </p:nvPr>
        </p:nvSpPr>
        <p:spPr/>
        <p:txBody>
          <a:bodyPr/>
          <a:lstStyle/>
          <a:p>
            <a:r>
              <a:rPr lang="en-US" dirty="0" err="1" smtClean="0">
                <a:hlinkClick r:id="rId3"/>
              </a:rPr>
              <a:t>ThinkWell</a:t>
            </a:r>
            <a:r>
              <a:rPr lang="en-US" dirty="0" smtClean="0">
                <a:hlinkClick r:id="rId3"/>
              </a:rPr>
              <a:t> Research</a:t>
            </a:r>
            <a:endParaRPr lang="en-CA" dirty="0"/>
          </a:p>
        </p:txBody>
      </p:sp>
      <p:pic>
        <p:nvPicPr>
          <p:cNvPr id="7" name="Content Placeholder 6" descr="thinkwell.jpg"/>
          <p:cNvPicPr>
            <a:picLocks noGrp="1" noChangeAspect="1"/>
          </p:cNvPicPr>
          <p:nvPr>
            <p:ph sz="half" idx="2"/>
          </p:nvPr>
        </p:nvPicPr>
        <p:blipFill>
          <a:blip r:embed="rId4" cstate="print"/>
          <a:stretch>
            <a:fillRect/>
          </a:stretch>
        </p:blipFill>
        <p:spPr>
          <a:xfrm>
            <a:off x="457200" y="3675203"/>
            <a:ext cx="4040188" cy="950632"/>
          </a:xfrm>
        </p:spPr>
      </p:pic>
      <p:sp>
        <p:nvSpPr>
          <p:cNvPr id="5" name="Text Placeholder 4"/>
          <p:cNvSpPr>
            <a:spLocks noGrp="1"/>
          </p:cNvSpPr>
          <p:nvPr>
            <p:ph type="body" sz="quarter" idx="3"/>
          </p:nvPr>
        </p:nvSpPr>
        <p:spPr/>
        <p:txBody>
          <a:bodyPr/>
          <a:lstStyle/>
          <a:p>
            <a:r>
              <a:rPr lang="en-US" dirty="0" err="1" smtClean="0">
                <a:hlinkClick r:id="rId5"/>
              </a:rPr>
              <a:t>StatsCanada</a:t>
            </a:r>
            <a:endParaRPr lang="en-CA" dirty="0"/>
          </a:p>
        </p:txBody>
      </p:sp>
      <p:pic>
        <p:nvPicPr>
          <p:cNvPr id="8" name="Content Placeholder 7" descr="stats can logo.png"/>
          <p:cNvPicPr>
            <a:picLocks noGrp="1" noChangeAspect="1"/>
          </p:cNvPicPr>
          <p:nvPr>
            <p:ph sz="quarter" idx="4"/>
          </p:nvPr>
        </p:nvPicPr>
        <p:blipFill>
          <a:blip r:embed="rId6" cstate="print"/>
          <a:stretch>
            <a:fillRect/>
          </a:stretch>
        </p:blipFill>
        <p:spPr>
          <a:xfrm>
            <a:off x="5884960" y="3369566"/>
            <a:ext cx="1561905" cy="1561905"/>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Research </a:t>
            </a:r>
            <a:r>
              <a:rPr lang="en-US" dirty="0" smtClean="0"/>
              <a:t>Resource</a:t>
            </a:r>
            <a:endParaRPr lang="en-CA" dirty="0"/>
          </a:p>
        </p:txBody>
      </p:sp>
      <p:sp>
        <p:nvSpPr>
          <p:cNvPr id="3" name="Content Placeholder 2"/>
          <p:cNvSpPr>
            <a:spLocks noGrp="1"/>
          </p:cNvSpPr>
          <p:nvPr>
            <p:ph sz="half" idx="1"/>
          </p:nvPr>
        </p:nvSpPr>
        <p:spPr/>
        <p:txBody>
          <a:bodyPr/>
          <a:lstStyle/>
          <a:p>
            <a:r>
              <a:rPr lang="en-US" dirty="0" smtClean="0">
                <a:hlinkClick r:id="rId2"/>
              </a:rPr>
              <a:t>Pew Internet &amp; American Life Project</a:t>
            </a:r>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The Bad</a:t>
            </a:r>
          </a:p>
        </p:txBody>
      </p:sp>
      <p:pic>
        <p:nvPicPr>
          <p:cNvPr id="4" name="01 Il buono, Il cattivo, Il brutto 30 secs.mp3">
            <a:hlinkClick r:id="" action="ppaction://media"/>
          </p:cNvPr>
          <p:cNvPicPr>
            <a:picLocks noGrp="1" noRot="1" noChangeAspect="1"/>
          </p:cNvPicPr>
          <p:nvPr>
            <p:ph idx="1"/>
            <a:audioFile r:link="rId1"/>
          </p:nvPr>
        </p:nvPicPr>
        <p:blipFill>
          <a:blip r:embed="rId4" cstate="print"/>
          <a:stretch>
            <a:fillRect/>
          </a:stretch>
        </p:blipFill>
        <p:spPr>
          <a:xfrm>
            <a:off x="457200" y="6172200"/>
            <a:ext cx="304800" cy="304800"/>
          </a:xfrm>
          <a:prstGeom prst="rect">
            <a:avLst/>
          </a:prstGeom>
        </p:spPr>
      </p:pic>
      <p:sp>
        <p:nvSpPr>
          <p:cNvPr id="5" name="Rectangle 4"/>
          <p:cNvSpPr/>
          <p:nvPr/>
        </p:nvSpPr>
        <p:spPr>
          <a:xfrm>
            <a:off x="2286000" y="2967335"/>
            <a:ext cx="4572000" cy="2308324"/>
          </a:xfrm>
          <a:prstGeom prst="rect">
            <a:avLst/>
          </a:prstGeom>
        </p:spPr>
        <p:txBody>
          <a:bodyPr>
            <a:spAutoFit/>
          </a:bodyPr>
          <a:lstStyle/>
          <a:p>
            <a:pPr algn="ctr">
              <a:buNone/>
            </a:pPr>
            <a:r>
              <a:rPr lang="en-US" sz="3600" dirty="0" smtClean="0"/>
              <a:t>Social Media </a:t>
            </a:r>
          </a:p>
          <a:p>
            <a:pPr algn="ctr">
              <a:buNone/>
            </a:pPr>
            <a:r>
              <a:rPr lang="en-US" sz="3600" i="1" dirty="0" smtClean="0"/>
              <a:t>is </a:t>
            </a:r>
          </a:p>
          <a:p>
            <a:pPr algn="ctr">
              <a:buNone/>
            </a:pPr>
            <a:r>
              <a:rPr lang="en-US" sz="3600" dirty="0" smtClean="0"/>
              <a:t>changing the way we communicate.</a:t>
            </a:r>
            <a:endParaRPr lang="en-C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16002000" cy="1000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Happen Fast</a:t>
            </a:r>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The Ugly</a:t>
            </a:r>
            <a:endParaRPr lang="en-CA" dirty="0">
              <a:latin typeface="Algerian" pitchFamily="82" charset="0"/>
            </a:endParaRPr>
          </a:p>
        </p:txBody>
      </p:sp>
      <p:pic>
        <p:nvPicPr>
          <p:cNvPr id="6" name="01 Il buono, Il cattivo, Il brutto 30 secs.mp3">
            <a:hlinkClick r:id="" action="ppaction://media"/>
          </p:cNvPr>
          <p:cNvPicPr>
            <a:picLocks noGrp="1" noRot="1" noChangeAspect="1"/>
          </p:cNvPicPr>
          <p:nvPr>
            <p:ph idx="1"/>
            <a:audioFile r:link="rId1"/>
          </p:nvPr>
        </p:nvPicPr>
        <p:blipFill>
          <a:blip r:embed="rId3" cstate="print"/>
          <a:stretch>
            <a:fillRect/>
          </a:stretch>
        </p:blipFill>
        <p:spPr>
          <a:xfrm>
            <a:off x="4419600" y="370998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Ugly </a:t>
            </a:r>
            <a:br>
              <a:rPr lang="en-US" dirty="0" smtClean="0"/>
            </a:br>
            <a:r>
              <a:rPr lang="en-US" dirty="0" smtClean="0"/>
              <a:t>(or, the points that make us uneasy)</a:t>
            </a:r>
            <a:endParaRPr lang="en-CA" dirty="0"/>
          </a:p>
        </p:txBody>
      </p:sp>
      <p:sp>
        <p:nvSpPr>
          <p:cNvPr id="3" name="Content Placeholder 2"/>
          <p:cNvSpPr>
            <a:spLocks noGrp="1"/>
          </p:cNvSpPr>
          <p:nvPr>
            <p:ph idx="1"/>
          </p:nvPr>
        </p:nvSpPr>
        <p:spPr/>
        <p:txBody>
          <a:bodyPr/>
          <a:lstStyle/>
          <a:p>
            <a:r>
              <a:rPr lang="en-US" dirty="0" smtClean="0">
                <a:hlinkClick r:id="rId3"/>
              </a:rPr>
              <a:t>Privacy</a:t>
            </a:r>
            <a:endParaRPr lang="en-US" dirty="0" smtClean="0"/>
          </a:p>
          <a:p>
            <a:r>
              <a:rPr lang="en-US" dirty="0" err="1" smtClean="0">
                <a:hlinkClick r:id="rId4"/>
              </a:rPr>
              <a:t>Slacktivism</a:t>
            </a:r>
            <a:endParaRPr lang="en-US" dirty="0" smtClean="0"/>
          </a:p>
          <a:p>
            <a:r>
              <a:rPr lang="en-US" dirty="0" smtClean="0">
                <a:hlinkClick r:id="rId5"/>
              </a:rPr>
              <a:t>Copyright issues</a:t>
            </a:r>
            <a:endParaRPr lang="en-US" dirty="0" smtClean="0"/>
          </a:p>
          <a:p>
            <a:r>
              <a:rPr lang="en-US" dirty="0" smtClean="0">
                <a:hlinkClick r:id="rId6"/>
              </a:rPr>
              <a:t>Slander </a:t>
            </a:r>
            <a:endParaRPr lang="en-US" dirty="0" smtClean="0"/>
          </a:p>
          <a:p>
            <a:r>
              <a:rPr lang="en-US" dirty="0" smtClean="0"/>
              <a:t>Ownership – Who owns social media content?</a:t>
            </a:r>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Your turn.</a:t>
            </a:r>
            <a:endParaRPr lang="en-CA" dirty="0"/>
          </a:p>
        </p:txBody>
      </p:sp>
      <p:sp>
        <p:nvSpPr>
          <p:cNvPr id="4" name="Text Placeholder 3"/>
          <p:cNvSpPr>
            <a:spLocks noGrp="1"/>
          </p:cNvSpPr>
          <p:nvPr>
            <p:ph type="body" idx="1"/>
          </p:nvPr>
        </p:nvSpPr>
        <p:spPr/>
        <p:txBody>
          <a:bodyPr/>
          <a:lstStyle/>
          <a:p>
            <a:pPr algn="r"/>
            <a:r>
              <a:rPr lang="en-US" dirty="0" smtClean="0">
                <a:latin typeface="Algerian" pitchFamily="82" charset="0"/>
              </a:rPr>
              <a:t>The Good</a:t>
            </a:r>
          </a:p>
          <a:p>
            <a:pPr algn="r"/>
            <a:r>
              <a:rPr lang="en-US" dirty="0" smtClean="0">
                <a:latin typeface="Algerian" pitchFamily="82" charset="0"/>
              </a:rPr>
              <a:t>The Bad</a:t>
            </a:r>
          </a:p>
          <a:p>
            <a:pPr algn="r"/>
            <a:r>
              <a:rPr lang="en-US" dirty="0" smtClean="0">
                <a:latin typeface="Algerian" pitchFamily="82" charset="0"/>
              </a:rPr>
              <a:t>The Ugly</a:t>
            </a:r>
            <a:endParaRPr lang="en-CA" dirty="0" smtClean="0">
              <a:latin typeface="Algerian" pitchFamily="82" charset="0"/>
            </a:endParaRPr>
          </a:p>
          <a:p>
            <a:endParaRPr lang="en-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a Copy of the Slide Presentation, complete with Links…</a:t>
            </a:r>
            <a:endParaRPr lang="en-CA" dirty="0"/>
          </a:p>
        </p:txBody>
      </p:sp>
      <p:sp>
        <p:nvSpPr>
          <p:cNvPr id="3" name="Content Placeholder 2"/>
          <p:cNvSpPr>
            <a:spLocks noGrp="1"/>
          </p:cNvSpPr>
          <p:nvPr>
            <p:ph idx="1"/>
          </p:nvPr>
        </p:nvSpPr>
        <p:spPr/>
        <p:txBody>
          <a:bodyPr/>
          <a:lstStyle/>
          <a:p>
            <a:r>
              <a:rPr lang="en-CA" dirty="0" smtClean="0"/>
              <a:t>Visit:</a:t>
            </a:r>
          </a:p>
          <a:p>
            <a:pPr>
              <a:buNone/>
            </a:pPr>
            <a:r>
              <a:rPr lang="en-US" dirty="0" smtClean="0">
                <a:hlinkClick r:id="rId2"/>
              </a:rPr>
              <a:t>denelrehbergsedo.wordpress.com</a:t>
            </a:r>
            <a:endParaRPr lang="en-CA" dirty="0" smtClean="0"/>
          </a:p>
          <a:p>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602</Words>
  <Application>Microsoft Office PowerPoint</Application>
  <PresentationFormat>On-screen Show (4:3)</PresentationFormat>
  <Paragraphs>135</Paragraphs>
  <Slides>25</Slides>
  <Notes>9</Notes>
  <HiddenSlides>0</HiddenSlides>
  <MMClips>3</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Social Media in the Workplace</vt:lpstr>
      <vt:lpstr>Today’s Take Aways </vt:lpstr>
      <vt:lpstr>Slide 3</vt:lpstr>
      <vt:lpstr>The Good</vt:lpstr>
      <vt:lpstr>Social Media </vt:lpstr>
      <vt:lpstr>Brian Solis’ Conversation Prism</vt:lpstr>
      <vt:lpstr>RSS</vt:lpstr>
      <vt:lpstr>BLOGS</vt:lpstr>
      <vt:lpstr>FOLKSONOMIES /TAGGING</vt:lpstr>
      <vt:lpstr>PODCAST</vt:lpstr>
      <vt:lpstr>WIKIs</vt:lpstr>
      <vt:lpstr>ONLINE VIRTUAL ENVIRONMENTS</vt:lpstr>
      <vt:lpstr>Slide 13</vt:lpstr>
      <vt:lpstr>Social Networking Sites</vt:lpstr>
      <vt:lpstr>Slide 15</vt:lpstr>
      <vt:lpstr>Web 2.0/3.0 use in Organizations </vt:lpstr>
      <vt:lpstr>Who is using Social Media?</vt:lpstr>
      <vt:lpstr>Online Research Resource</vt:lpstr>
      <vt:lpstr>The Bad</vt:lpstr>
      <vt:lpstr>Slide 20</vt:lpstr>
      <vt:lpstr>Changes Happen Fast</vt:lpstr>
      <vt:lpstr>The Ugly</vt:lpstr>
      <vt:lpstr>The Ugly  (or, the points that make us uneasy)</vt:lpstr>
      <vt:lpstr>Your turn.</vt:lpstr>
      <vt:lpstr>For a Copy of the Slide Presentation, complete with Links…</vt:lpstr>
    </vt:vector>
  </TitlesOfParts>
  <Company>MSVU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in the Workplace</dc:title>
  <dc:creator>Dr DeNel Rehberg Sedo</dc:creator>
  <cp:lastModifiedBy>Dr DeNel Rehberg Sedo</cp:lastModifiedBy>
  <cp:revision>82</cp:revision>
  <dcterms:created xsi:type="dcterms:W3CDTF">2009-09-09T15:18:49Z</dcterms:created>
  <dcterms:modified xsi:type="dcterms:W3CDTF">2009-09-16T21:49:13Z</dcterms:modified>
</cp:coreProperties>
</file>