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2"/>
  </p:notesMasterIdLst>
  <p:sldIdLst>
    <p:sldId id="256" r:id="rId3"/>
    <p:sldId id="259" r:id="rId4"/>
    <p:sldId id="260" r:id="rId5"/>
    <p:sldId id="277" r:id="rId6"/>
    <p:sldId id="262" r:id="rId7"/>
    <p:sldId id="263" r:id="rId8"/>
    <p:sldId id="264" r:id="rId9"/>
    <p:sldId id="265" r:id="rId10"/>
    <p:sldId id="266" r:id="rId11"/>
    <p:sldId id="261" r:id="rId12"/>
    <p:sldId id="267" r:id="rId13"/>
    <p:sldId id="269" r:id="rId14"/>
    <p:sldId id="268" r:id="rId15"/>
    <p:sldId id="273" r:id="rId16"/>
    <p:sldId id="271" r:id="rId17"/>
    <p:sldId id="275" r:id="rId18"/>
    <p:sldId id="276" r:id="rId19"/>
    <p:sldId id="279" r:id="rId20"/>
    <p:sldId id="278" r:id="rId21"/>
  </p:sldIdLst>
  <p:sldSz cx="9144000" cy="6858000" type="screen4x3"/>
  <p:notesSz cx="71120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Franklin Gothic Boo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5344" autoAdjust="0"/>
    <p:restoredTop sz="94660"/>
  </p:normalViewPr>
  <p:slideViewPr>
    <p:cSldViewPr>
      <p:cViewPr>
        <p:scale>
          <a:sx n="71" d="100"/>
          <a:sy n="71" d="100"/>
        </p:scale>
        <p:origin x="-121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81338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9075" y="0"/>
            <a:ext cx="3081338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1C7C5-5D3A-4F3C-A782-4E4A68C6EEED}" type="datetimeFigureOut">
              <a:rPr lang="en-US" smtClean="0"/>
              <a:t>5/28/2010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0" y="704850"/>
            <a:ext cx="4699000" cy="3524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464050"/>
            <a:ext cx="56896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26513"/>
            <a:ext cx="3081338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9075" y="8926513"/>
            <a:ext cx="3081338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A850A-4A9A-4FB6-8B6C-6EF6312D50EE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ictionary.reference.com/browse/social+evolution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routgirl.com/blog/index.php?/archives/46_Shitcanned.html" TargetMode="External"/><Relationship Id="rId7" Type="http://schemas.openxmlformats.org/officeDocument/2006/relationships/hyperlink" Target="http://gilbane.com/cmrblogstudy.pdf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news.org/wiki/Wikinews_investigates_Wikipedia_usage_by_U.S._Senate_staff_members" TargetMode="External"/><Relationship Id="rId5" Type="http://schemas.openxmlformats.org/officeDocument/2006/relationships/hyperlink" Target="http://www.eff.org/Privacy/Anonymity/blog-anonymously.php" TargetMode="External"/><Relationship Id="rId4" Type="http://schemas.openxmlformats.org/officeDocument/2006/relationships/hyperlink" Target="http://www.niallkennedy.com/blog/archives/2005/03/whose_voice_is.html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r>
              <a:rPr lang="en-CA" dirty="0" smtClean="0"/>
              <a:t>http://www.youtube.com/watch?v=6ILQrUrEWe8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A850A-4A9A-4FB6-8B6C-6EF6312D50EE}" type="slidenum">
              <a:rPr lang="en-CA" smtClean="0"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1. Read Doris Lessing</a:t>
            </a:r>
          </a:p>
          <a:p>
            <a:r>
              <a:rPr lang="en-US" dirty="0" smtClean="0"/>
              <a:t>2. an overthrow or repudiation and the thorough replacement of an established government or political system by the people governed. </a:t>
            </a:r>
          </a:p>
          <a:p>
            <a:r>
              <a:rPr lang="en-US" dirty="0" smtClean="0"/>
              <a:t>2.Sociology. a radical and pervasive change in society and the social structure, esp. one made suddenly and often accompanied by violence. Compare </a:t>
            </a:r>
            <a:r>
              <a:rPr lang="en-US" b="0" i="0" dirty="0" smtClean="0">
                <a:hlinkClick r:id="rId3"/>
              </a:rPr>
              <a:t>social evolution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3.a sudden, complete or marked change in something: the present revolution in church architecture. </a:t>
            </a:r>
          </a:p>
          <a:p>
            <a:r>
              <a:rPr lang="en-US" dirty="0" smtClean="0"/>
              <a:t>4.a procedure or course, as if in a circuit, back to a starting point. </a:t>
            </a:r>
          </a:p>
          <a:p>
            <a:r>
              <a:rPr lang="en-US" dirty="0" smtClean="0"/>
              <a:t>5.a single turn of this kind.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A850A-4A9A-4FB6-8B6C-6EF6312D50EE}" type="slidenum">
              <a:rPr lang="en-CA" smtClean="0"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Identity</a:t>
            </a:r>
          </a:p>
          <a:p>
            <a:r>
              <a:rPr lang="en-US" dirty="0" smtClean="0"/>
              <a:t>Access</a:t>
            </a:r>
          </a:p>
          <a:p>
            <a:r>
              <a:rPr lang="en-US" dirty="0" smtClean="0"/>
              <a:t>Privacy</a:t>
            </a:r>
          </a:p>
          <a:p>
            <a:r>
              <a:rPr lang="en-US" dirty="0" smtClean="0"/>
              <a:t>Political Economy</a:t>
            </a:r>
          </a:p>
          <a:p>
            <a:r>
              <a:rPr lang="en-US" dirty="0" smtClean="0"/>
              <a:t>Literacy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A850A-4A9A-4FB6-8B6C-6EF6312D50EE}" type="slidenum">
              <a:rPr lang="en-CA" smtClean="0"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Identity</a:t>
            </a:r>
          </a:p>
          <a:p>
            <a:r>
              <a:rPr lang="en-US" dirty="0" smtClean="0"/>
              <a:t>Access</a:t>
            </a:r>
          </a:p>
          <a:p>
            <a:r>
              <a:rPr lang="en-US" dirty="0" smtClean="0"/>
              <a:t>Privacy</a:t>
            </a:r>
          </a:p>
          <a:p>
            <a:r>
              <a:rPr lang="en-US" dirty="0" smtClean="0"/>
              <a:t>Political Economy</a:t>
            </a:r>
          </a:p>
          <a:p>
            <a:r>
              <a:rPr lang="en-US" smtClean="0"/>
              <a:t>Literacy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A850A-4A9A-4FB6-8B6C-6EF6312D50EE}" type="slidenum">
              <a:rPr lang="en-CA" smtClean="0"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Technical challenges</a:t>
            </a:r>
            <a:endParaRPr lang="en-US" dirty="0" smtClean="0"/>
          </a:p>
          <a:p>
            <a:r>
              <a:rPr lang="en-US" dirty="0" smtClean="0"/>
              <a:t>Excellent for new materials but retrieval of older items not as sophisticated</a:t>
            </a:r>
          </a:p>
          <a:p>
            <a:r>
              <a:rPr lang="en-US" b="1" dirty="0" smtClean="0"/>
              <a:t>Social / Cultural challenges</a:t>
            </a:r>
            <a:endParaRPr lang="en-US" dirty="0" smtClean="0"/>
          </a:p>
          <a:p>
            <a:r>
              <a:rPr lang="en-US" dirty="0" smtClean="0"/>
              <a:t>Employers and employees can come into conflict regarding blog content </a:t>
            </a:r>
          </a:p>
          <a:p>
            <a:pPr lvl="1"/>
            <a:r>
              <a:rPr lang="en-US" dirty="0" smtClean="0"/>
              <a:t>Joyce Park was </a:t>
            </a:r>
            <a:r>
              <a:rPr lang="en-US" dirty="0" err="1" smtClean="0"/>
              <a:t>allgedily</a:t>
            </a:r>
            <a:r>
              <a:rPr lang="en-US" dirty="0" smtClean="0"/>
              <a:t> </a:t>
            </a:r>
            <a:r>
              <a:rPr lang="en-US" dirty="0" smtClean="0">
                <a:hlinkClick r:id="rId3" tooltip="http://troutgirl.com/blog/index.php?/archives/46 Shitcanned.html"/>
              </a:rPr>
              <a:t>fired</a:t>
            </a:r>
            <a:r>
              <a:rPr lang="en-US" dirty="0" smtClean="0"/>
              <a:t> from Friendster because of a blog posting.</a:t>
            </a:r>
          </a:p>
          <a:p>
            <a:pPr lvl="1"/>
            <a:r>
              <a:rPr lang="en-US" dirty="0" smtClean="0"/>
              <a:t>Niall Kennedy </a:t>
            </a:r>
            <a:r>
              <a:rPr lang="en-US" dirty="0" smtClean="0">
                <a:hlinkClick r:id="rId4"/>
              </a:rPr>
              <a:t>self censored his blog</a:t>
            </a:r>
            <a:r>
              <a:rPr lang="en-US" dirty="0" smtClean="0"/>
              <a:t> at the request of his employer.</a:t>
            </a:r>
          </a:p>
          <a:p>
            <a:pPr lvl="1"/>
            <a:r>
              <a:rPr lang="en-US" i="1" dirty="0" smtClean="0">
                <a:hlinkClick r:id="rId5" tooltip="http://www.eff.org/Privacy/Anonymity/blog-anonymously.php"/>
              </a:rPr>
              <a:t>How to Blog Safely (About Work or Anything Else)</a:t>
            </a:r>
            <a:r>
              <a:rPr lang="en-US" dirty="0" smtClean="0"/>
              <a:t> published by the Electronic Frontier Foundation (EFF)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Wikis require an </a:t>
            </a:r>
            <a:r>
              <a:rPr lang="en-US" dirty="0" smtClean="0">
                <a:hlinkClick r:id="rId6"/>
              </a:rPr>
              <a:t>active editor</a:t>
            </a:r>
            <a:r>
              <a:rPr lang="en-US" dirty="0" smtClean="0"/>
              <a:t> as anyone can modify the pages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Quality blogging takes a lot of commitment on the part of the blogger. Readers can quickly spot marketing speak.</a:t>
            </a:r>
          </a:p>
          <a:p>
            <a:pPr lvl="1"/>
            <a:r>
              <a:rPr lang="en-US" dirty="0" smtClean="0"/>
              <a:t>Center for Marketing Research (2006) </a:t>
            </a:r>
            <a:r>
              <a:rPr lang="en-US" dirty="0" smtClean="0">
                <a:hlinkClick r:id="rId7"/>
              </a:rPr>
              <a:t>Behind the Scenes in the Blogosphere: Advice From Established Bloggers</a:t>
            </a:r>
            <a:r>
              <a:rPr lang="en-US" dirty="0" smtClean="0"/>
              <a:t>. [Report]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Is there an environment of trust; a culture of </a:t>
            </a:r>
            <a:r>
              <a:rPr lang="en-US" dirty="0" err="1" smtClean="0"/>
              <a:t>collaboration?Are</a:t>
            </a:r>
            <a:r>
              <a:rPr lang="en-US" dirty="0" smtClean="0"/>
              <a:t> there </a:t>
            </a:r>
            <a:r>
              <a:rPr lang="en-US" dirty="0" err="1" smtClean="0"/>
              <a:t>incentivives</a:t>
            </a:r>
            <a:r>
              <a:rPr lang="en-US" dirty="0" smtClean="0"/>
              <a:t> for </a:t>
            </a:r>
            <a:r>
              <a:rPr lang="en-US" dirty="0" err="1" smtClean="0"/>
              <a:t>participation?Are</a:t>
            </a:r>
            <a:r>
              <a:rPr lang="en-US" dirty="0" smtClean="0"/>
              <a:t> the content expectations clear? Are intellectual property concerns addressed?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7B891-60B0-466C-A0AB-AB832F4BAFEB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T-Mobile Sing-along Trafalgar Square (extended version)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A850A-4A9A-4FB6-8B6C-6EF6312D50EE}" type="slidenum">
              <a:rPr lang="en-CA" smtClean="0"/>
              <a:t>17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743200"/>
            <a:ext cx="37338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2743200"/>
            <a:ext cx="37338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2200" y="1447800"/>
            <a:ext cx="19050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55626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478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743200"/>
            <a:ext cx="762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2"/>
            <a:r>
              <a:rPr lang="en-US" smtClean="0"/>
              <a:t>Second level</a:t>
            </a:r>
          </a:p>
        </p:txBody>
      </p:sp>
      <p:pic>
        <p:nvPicPr>
          <p:cNvPr id="1028" name="Picture 11" descr="MSVU_Ribbons_DBlue_HOR_pp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76200" y="5568950"/>
            <a:ext cx="92202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b="1">
          <a:solidFill>
            <a:srgbClr val="0038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387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387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387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SVU_Ribbons_DBlue_HOR_pp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52400" y="5580063"/>
            <a:ext cx="9296400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03874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b="1">
          <a:solidFill>
            <a:srgbClr val="0038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387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387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387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00387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dsp-psd.pwgsc.gc.ca/collections/collection_2010/bdp-lop/bp/2010-05-eng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6ILQrUrEWe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tAuFWHJ8PU&amp;feature=relate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cobleizer.wordpress.com/" TargetMode="External"/><Relationship Id="rId2" Type="http://schemas.openxmlformats.org/officeDocument/2006/relationships/hyperlink" Target="http://en.wikipedia.org/wiki/Blog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episcopalcafe.com/" TargetMode="External"/><Relationship Id="rId4" Type="http://schemas.openxmlformats.org/officeDocument/2006/relationships/hyperlink" Target="http://stmargaretsedmonton.blogspot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dO9idmax0o" TargetMode="External"/><Relationship Id="rId2" Type="http://schemas.openxmlformats.org/officeDocument/2006/relationships/hyperlink" Target="http://twitter.com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hyperlink" Target="http://tweetbackup.com/login?action=main" TargetMode="External"/><Relationship Id="rId4" Type="http://schemas.openxmlformats.org/officeDocument/2006/relationships/hyperlink" Target="http://hootsuite.com/dashboar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roomeanglicanchurch.podomatic.com/player/web/2010-04-25T01_34_17-07_00" TargetMode="External"/><Relationship Id="rId2" Type="http://schemas.openxmlformats.org/officeDocument/2006/relationships/hyperlink" Target="http://www.cbc.ca/spark/2009/11/full-interview-jenna-mcwilliams-on-new-media-literacy/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ebcast.berkeley.edu/courses/index.php" TargetMode="External"/><Relationship Id="rId4" Type="http://schemas.openxmlformats.org/officeDocument/2006/relationships/hyperlink" Target="http://www.higheredblogcon.com/teaching/farmer/screencast/higheredblogconple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feeds.feedburner.com/AskthepriestPodcast" TargetMode="External"/><Relationship Id="rId2" Type="http://schemas.openxmlformats.org/officeDocument/2006/relationships/hyperlink" Target="http://www.bloglines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orukqxeWmM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DENEL.REHBERGSEDO@MSVU.CA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6175"/>
          </a:xfrm>
        </p:spPr>
        <p:txBody>
          <a:bodyPr/>
          <a:lstStyle/>
          <a:p>
            <a:pPr eaLnBrk="1" hangingPunct="1"/>
            <a:r>
              <a:rPr lang="en-US" sz="3500" dirty="0" smtClean="0"/>
              <a:t>Social Media 101</a:t>
            </a:r>
            <a:endParaRPr lang="en-US" sz="35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819400"/>
            <a:ext cx="6400800" cy="175260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en-US" dirty="0" smtClean="0"/>
              <a:t>Presentation for the </a:t>
            </a:r>
          </a:p>
          <a:p>
            <a:pPr algn="l" eaLnBrk="1" hangingPunct="1">
              <a:spcBef>
                <a:spcPct val="0"/>
              </a:spcBef>
            </a:pPr>
            <a:r>
              <a:rPr lang="en-US" dirty="0" smtClean="0"/>
              <a:t>Anglican Editors Association</a:t>
            </a:r>
          </a:p>
          <a:p>
            <a:pPr algn="l" eaLnBrk="1" hangingPunct="1">
              <a:spcBef>
                <a:spcPct val="0"/>
              </a:spcBef>
            </a:pPr>
            <a:endParaRPr lang="en-US" dirty="0" smtClean="0"/>
          </a:p>
          <a:p>
            <a:pPr algn="l" eaLnBrk="1" hangingPunct="1">
              <a:spcBef>
                <a:spcPct val="0"/>
              </a:spcBef>
            </a:pPr>
            <a:r>
              <a:rPr lang="en-US" dirty="0" smtClean="0"/>
              <a:t>29 May 2010</a:t>
            </a:r>
          </a:p>
          <a:p>
            <a:pPr algn="l" eaLnBrk="1" hangingPunct="1">
              <a:spcBef>
                <a:spcPct val="0"/>
              </a:spcBef>
            </a:pPr>
            <a:r>
              <a:rPr lang="en-US" dirty="0" err="1" smtClean="0"/>
              <a:t>DeNel</a:t>
            </a:r>
            <a:r>
              <a:rPr lang="en-US" dirty="0" smtClean="0"/>
              <a:t> </a:t>
            </a:r>
            <a:r>
              <a:rPr lang="en-US" dirty="0" err="1" smtClean="0"/>
              <a:t>Rehberg</a:t>
            </a:r>
            <a:r>
              <a:rPr lang="en-US" dirty="0" smtClean="0"/>
              <a:t> </a:t>
            </a:r>
            <a:r>
              <a:rPr lang="en-US" dirty="0" err="1" smtClean="0"/>
              <a:t>Sedo</a:t>
            </a:r>
            <a:r>
              <a:rPr lang="en-US" dirty="0" smtClean="0"/>
              <a:t>, PhD, Communication </a:t>
            </a:r>
          </a:p>
          <a:p>
            <a:pPr algn="l"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010400" cy="1146175"/>
          </a:xfrm>
        </p:spPr>
        <p:txBody>
          <a:bodyPr/>
          <a:lstStyle/>
          <a:p>
            <a:pPr eaLnBrk="1" hangingPunct="1"/>
            <a:r>
              <a:rPr lang="en-US" dirty="0" smtClean="0"/>
              <a:t>Overview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895600"/>
            <a:ext cx="6400800" cy="175260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en-US" dirty="0" smtClean="0"/>
          </a:p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Facts &amp; Figures</a:t>
            </a:r>
            <a:endParaRPr lang="en-US" dirty="0" smtClean="0"/>
          </a:p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Examples</a:t>
            </a:r>
            <a:endParaRPr lang="en-US" dirty="0" smtClean="0"/>
          </a:p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Advice</a:t>
            </a:r>
            <a:endParaRPr lang="en-US" dirty="0" smtClean="0"/>
          </a:p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Discussion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/>
          <p:cNvSpPr>
            <a:spLocks noChangeArrowheads="1"/>
          </p:cNvSpPr>
          <p:nvPr/>
        </p:nvSpPr>
        <p:spPr bwMode="auto">
          <a:xfrm>
            <a:off x="533400" y="457200"/>
            <a:ext cx="8077200" cy="46482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2104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Media: </a:t>
            </a:r>
            <a:r>
              <a:rPr lang="en-US" dirty="0" smtClean="0">
                <a:hlinkClick r:id="rId2"/>
              </a:rPr>
              <a:t>Library of Parliament Background Paper</a:t>
            </a:r>
            <a:endParaRPr lang="en-CA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0" y="3538537"/>
            <a:ext cx="7048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Social Media: One thing is not just like the other one</a:t>
            </a: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b="0" dirty="0" smtClean="0">
                <a:hlinkClick r:id="rId3"/>
              </a:rPr>
              <a:t>Did you know? </a:t>
            </a:r>
            <a:r>
              <a:rPr lang="en-US" b="0" dirty="0" smtClean="0">
                <a:hlinkClick r:id="rId3"/>
              </a:rPr>
              <a:t>4.0</a:t>
            </a:r>
            <a:endParaRPr lang="en-US" b="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0" dirty="0" smtClean="0"/>
              <a:t>Communication Revolution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0" dirty="0" smtClean="0"/>
              <a:t>My POV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Celebratory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Cautionary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Critical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Social Media: One thing is not just like the other one</a:t>
            </a: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b="0" dirty="0" smtClean="0"/>
              <a:t>Did you know? 4.0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Communication Revolution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0" dirty="0" smtClean="0"/>
              <a:t>My POV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Celebratory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Cautionary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Critical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Social Media: One thing is not just like the other one</a:t>
            </a: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b="0" dirty="0" smtClean="0"/>
              <a:t>Did you know? 4.0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0" dirty="0" smtClean="0"/>
              <a:t>Communication Revolution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dirty="0" smtClean="0"/>
              <a:t>My POV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>
                <a:hlinkClick r:id="rId3"/>
              </a:rPr>
              <a:t>Celebratory</a:t>
            </a:r>
            <a:endParaRPr lang="en-US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/>
              <a:t>Cautionary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/>
              <a:t>Critical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Social Media: One thing is not just like the other one</a:t>
            </a: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Celebratory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b="0" dirty="0" smtClean="0"/>
              <a:t>Cautionary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/>
              <a:t>Critical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Community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Communication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Commerce</a:t>
            </a:r>
          </a:p>
          <a:p>
            <a:pPr lvl="2" eaLnBrk="1" hangingPunct="1">
              <a:buFont typeface="Arial" pitchFamily="34" charset="0"/>
              <a:buChar char="•"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3733800" cy="1143000"/>
          </a:xfrm>
        </p:spPr>
        <p:txBody>
          <a:bodyPr/>
          <a:lstStyle/>
          <a:p>
            <a:r>
              <a:rPr lang="en-US" dirty="0" smtClean="0"/>
              <a:t>Solis’s </a:t>
            </a:r>
            <a:br>
              <a:rPr lang="en-US" dirty="0" smtClean="0"/>
            </a:br>
            <a:r>
              <a:rPr lang="en-US" dirty="0" smtClean="0"/>
              <a:t>Conversation </a:t>
            </a:r>
            <a:br>
              <a:rPr lang="en-US" dirty="0" smtClean="0"/>
            </a:br>
            <a:r>
              <a:rPr lang="en-US" dirty="0" smtClean="0"/>
              <a:t>Prism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CA" dirty="0"/>
          </a:p>
        </p:txBody>
      </p:sp>
      <p:pic>
        <p:nvPicPr>
          <p:cNvPr id="6" name="Content Placeholder 5" descr="Prism 2.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24200" y="152400"/>
            <a:ext cx="5493258" cy="5506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533400" y="457200"/>
            <a:ext cx="8077200" cy="38862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Times" pitchFamily="18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533400" y="48768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533400" y="4572000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3874"/>
                </a:solidFill>
              </a:rPr>
              <a:t>Any copy that appears with a photo should be set under the photo to ensure clarity.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8481060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eform 8"/>
          <p:cNvSpPr/>
          <p:nvPr/>
        </p:nvSpPr>
        <p:spPr>
          <a:xfrm>
            <a:off x="2308323" y="2802681"/>
            <a:ext cx="3255140" cy="653213"/>
          </a:xfrm>
          <a:custGeom>
            <a:avLst/>
            <a:gdLst>
              <a:gd name="connsiteX0" fmla="*/ 2425042 w 3255140"/>
              <a:gd name="connsiteY0" fmla="*/ 74990 h 653213"/>
              <a:gd name="connsiteX1" fmla="*/ 609689 w 3255140"/>
              <a:gd name="connsiteY1" fmla="*/ 74990 h 653213"/>
              <a:gd name="connsiteX2" fmla="*/ 569348 w 3255140"/>
              <a:gd name="connsiteY2" fmla="*/ 88437 h 653213"/>
              <a:gd name="connsiteX3" fmla="*/ 381089 w 3255140"/>
              <a:gd name="connsiteY3" fmla="*/ 115331 h 653213"/>
              <a:gd name="connsiteX4" fmla="*/ 246618 w 3255140"/>
              <a:gd name="connsiteY4" fmla="*/ 155672 h 653213"/>
              <a:gd name="connsiteX5" fmla="*/ 139042 w 3255140"/>
              <a:gd name="connsiteY5" fmla="*/ 222907 h 653213"/>
              <a:gd name="connsiteX6" fmla="*/ 58359 w 3255140"/>
              <a:gd name="connsiteY6" fmla="*/ 263248 h 653213"/>
              <a:gd name="connsiteX7" fmla="*/ 4571 w 3255140"/>
              <a:gd name="connsiteY7" fmla="*/ 343931 h 653213"/>
              <a:gd name="connsiteX8" fmla="*/ 31465 w 3255140"/>
              <a:gd name="connsiteY8" fmla="*/ 491848 h 653213"/>
              <a:gd name="connsiteX9" fmla="*/ 98701 w 3255140"/>
              <a:gd name="connsiteY9" fmla="*/ 572531 h 653213"/>
              <a:gd name="connsiteX10" fmla="*/ 192830 w 3255140"/>
              <a:gd name="connsiteY10" fmla="*/ 639766 h 653213"/>
              <a:gd name="connsiteX11" fmla="*/ 233171 w 3255140"/>
              <a:gd name="connsiteY11" fmla="*/ 653213 h 653213"/>
              <a:gd name="connsiteX12" fmla="*/ 3070501 w 3255140"/>
              <a:gd name="connsiteY12" fmla="*/ 639766 h 653213"/>
              <a:gd name="connsiteX13" fmla="*/ 3164630 w 3255140"/>
              <a:gd name="connsiteY13" fmla="*/ 599425 h 653213"/>
              <a:gd name="connsiteX14" fmla="*/ 3178077 w 3255140"/>
              <a:gd name="connsiteY14" fmla="*/ 559084 h 653213"/>
              <a:gd name="connsiteX15" fmla="*/ 3245312 w 3255140"/>
              <a:gd name="connsiteY15" fmla="*/ 438060 h 653213"/>
              <a:gd name="connsiteX16" fmla="*/ 3231865 w 3255140"/>
              <a:gd name="connsiteY16" fmla="*/ 236354 h 653213"/>
              <a:gd name="connsiteX17" fmla="*/ 3137736 w 3255140"/>
              <a:gd name="connsiteY17" fmla="*/ 115331 h 653213"/>
              <a:gd name="connsiteX18" fmla="*/ 3097395 w 3255140"/>
              <a:gd name="connsiteY18" fmla="*/ 88437 h 653213"/>
              <a:gd name="connsiteX19" fmla="*/ 2922583 w 3255140"/>
              <a:gd name="connsiteY19" fmla="*/ 34648 h 653213"/>
              <a:gd name="connsiteX20" fmla="*/ 2451936 w 3255140"/>
              <a:gd name="connsiteY20" fmla="*/ 74990 h 653213"/>
              <a:gd name="connsiteX21" fmla="*/ 2371253 w 3255140"/>
              <a:gd name="connsiteY21" fmla="*/ 101884 h 653213"/>
              <a:gd name="connsiteX22" fmla="*/ 2357806 w 3255140"/>
              <a:gd name="connsiteY22" fmla="*/ 142225 h 653213"/>
              <a:gd name="connsiteX23" fmla="*/ 2317465 w 3255140"/>
              <a:gd name="connsiteY23" fmla="*/ 155672 h 653213"/>
              <a:gd name="connsiteX24" fmla="*/ 2304018 w 3255140"/>
              <a:gd name="connsiteY24" fmla="*/ 169119 h 65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55140" h="653213">
                <a:moveTo>
                  <a:pt x="2425042" y="74990"/>
                </a:moveTo>
                <a:cubicBezTo>
                  <a:pt x="1750130" y="0"/>
                  <a:pt x="2240916" y="49700"/>
                  <a:pt x="609689" y="74990"/>
                </a:cubicBezTo>
                <a:cubicBezTo>
                  <a:pt x="595516" y="75210"/>
                  <a:pt x="583330" y="86107"/>
                  <a:pt x="569348" y="88437"/>
                </a:cubicBezTo>
                <a:cubicBezTo>
                  <a:pt x="480660" y="103218"/>
                  <a:pt x="457127" y="94594"/>
                  <a:pt x="381089" y="115331"/>
                </a:cubicBezTo>
                <a:cubicBezTo>
                  <a:pt x="20953" y="213549"/>
                  <a:pt x="498658" y="92662"/>
                  <a:pt x="246618" y="155672"/>
                </a:cubicBezTo>
                <a:cubicBezTo>
                  <a:pt x="175833" y="226457"/>
                  <a:pt x="240912" y="171972"/>
                  <a:pt x="139042" y="222907"/>
                </a:cubicBezTo>
                <a:cubicBezTo>
                  <a:pt x="34774" y="275041"/>
                  <a:pt x="159757" y="229449"/>
                  <a:pt x="58359" y="263248"/>
                </a:cubicBezTo>
                <a:cubicBezTo>
                  <a:pt x="40430" y="290142"/>
                  <a:pt x="0" y="311933"/>
                  <a:pt x="4571" y="343931"/>
                </a:cubicBezTo>
                <a:cubicBezTo>
                  <a:pt x="7687" y="365744"/>
                  <a:pt x="17879" y="460146"/>
                  <a:pt x="31465" y="491848"/>
                </a:cubicBezTo>
                <a:cubicBezTo>
                  <a:pt x="43514" y="519963"/>
                  <a:pt x="76811" y="553768"/>
                  <a:pt x="98701" y="572531"/>
                </a:cubicBezTo>
                <a:cubicBezTo>
                  <a:pt x="107229" y="579840"/>
                  <a:pt x="175802" y="631252"/>
                  <a:pt x="192830" y="639766"/>
                </a:cubicBezTo>
                <a:cubicBezTo>
                  <a:pt x="205508" y="646105"/>
                  <a:pt x="219724" y="648731"/>
                  <a:pt x="233171" y="653213"/>
                </a:cubicBezTo>
                <a:lnTo>
                  <a:pt x="3070501" y="639766"/>
                </a:lnTo>
                <a:cubicBezTo>
                  <a:pt x="3114532" y="639356"/>
                  <a:pt x="3131155" y="621742"/>
                  <a:pt x="3164630" y="599425"/>
                </a:cubicBezTo>
                <a:cubicBezTo>
                  <a:pt x="3169112" y="585978"/>
                  <a:pt x="3171193" y="571475"/>
                  <a:pt x="3178077" y="559084"/>
                </a:cubicBezTo>
                <a:cubicBezTo>
                  <a:pt x="3255140" y="420369"/>
                  <a:pt x="3214885" y="529342"/>
                  <a:pt x="3245312" y="438060"/>
                </a:cubicBezTo>
                <a:cubicBezTo>
                  <a:pt x="3240830" y="370825"/>
                  <a:pt x="3247473" y="301906"/>
                  <a:pt x="3231865" y="236354"/>
                </a:cubicBezTo>
                <a:cubicBezTo>
                  <a:pt x="3224443" y="205180"/>
                  <a:pt x="3167447" y="140090"/>
                  <a:pt x="3137736" y="115331"/>
                </a:cubicBezTo>
                <a:cubicBezTo>
                  <a:pt x="3125321" y="104985"/>
                  <a:pt x="3110842" y="97402"/>
                  <a:pt x="3097395" y="88437"/>
                </a:cubicBezTo>
                <a:cubicBezTo>
                  <a:pt x="3047129" y="13036"/>
                  <a:pt x="3074067" y="30764"/>
                  <a:pt x="2922583" y="34648"/>
                </a:cubicBezTo>
                <a:cubicBezTo>
                  <a:pt x="2673882" y="41025"/>
                  <a:pt x="2630466" y="49486"/>
                  <a:pt x="2451936" y="74990"/>
                </a:cubicBezTo>
                <a:cubicBezTo>
                  <a:pt x="2425042" y="83955"/>
                  <a:pt x="2380218" y="74990"/>
                  <a:pt x="2371253" y="101884"/>
                </a:cubicBezTo>
                <a:cubicBezTo>
                  <a:pt x="2366771" y="115331"/>
                  <a:pt x="2367829" y="132202"/>
                  <a:pt x="2357806" y="142225"/>
                </a:cubicBezTo>
                <a:cubicBezTo>
                  <a:pt x="2347783" y="152248"/>
                  <a:pt x="2330143" y="149333"/>
                  <a:pt x="2317465" y="155672"/>
                </a:cubicBezTo>
                <a:cubicBezTo>
                  <a:pt x="2311795" y="158507"/>
                  <a:pt x="2308500" y="164637"/>
                  <a:pt x="2304018" y="169119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Networking Sites</a:t>
            </a:r>
            <a:endParaRPr lang="en-CA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986087"/>
            <a:ext cx="37338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986087"/>
            <a:ext cx="37338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Blogs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individual online journals with commentary on a variety of topics from personal to political; leisure to career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Evolution: Blog </a:t>
            </a:r>
            <a:r>
              <a:rPr lang="en-US" dirty="0" smtClean="0"/>
              <a:t>platforms to blog /conversation to blog </a:t>
            </a:r>
            <a:r>
              <a:rPr lang="en-US" dirty="0" smtClean="0"/>
              <a:t>communities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hlinkClick r:id="rId2"/>
              </a:rPr>
              <a:t>Wikipedia on “blogs”</a:t>
            </a:r>
            <a:endParaRPr lang="en-US" sz="2800" dirty="0" smtClean="0"/>
          </a:p>
          <a:p>
            <a:r>
              <a:rPr lang="en-US" sz="2800" dirty="0" smtClean="0">
                <a:hlinkClick r:id="rId3"/>
              </a:rPr>
              <a:t>Employee commentary on corporate products and events</a:t>
            </a:r>
            <a:endParaRPr lang="en-US" sz="2800" dirty="0" smtClean="0"/>
          </a:p>
          <a:p>
            <a:r>
              <a:rPr lang="en-US" sz="2800" dirty="0" smtClean="0">
                <a:hlinkClick r:id="rId4"/>
              </a:rPr>
              <a:t>Organization's communication with the </a:t>
            </a:r>
            <a:r>
              <a:rPr lang="en-US" sz="2800" dirty="0" smtClean="0">
                <a:hlinkClick r:id="rId4"/>
              </a:rPr>
              <a:t>public</a:t>
            </a:r>
            <a:endParaRPr lang="en-US" sz="2800" dirty="0" smtClean="0"/>
          </a:p>
          <a:p>
            <a:r>
              <a:rPr lang="en-US" sz="2800" dirty="0" smtClean="0"/>
              <a:t>	</a:t>
            </a:r>
            <a:r>
              <a:rPr lang="en-US" sz="2800" dirty="0" smtClean="0">
                <a:hlinkClick r:id="rId5"/>
              </a:rPr>
              <a:t>(Example 2)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MicroBlogging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smtClean="0"/>
              <a:t>Twitter)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 smtClean="0">
                <a:hlinkClick r:id="rId2"/>
              </a:rPr>
              <a:t>http://</a:t>
            </a:r>
            <a:r>
              <a:rPr lang="en-CA" dirty="0" smtClean="0">
                <a:hlinkClick r:id="rId2"/>
              </a:rPr>
              <a:t>twitter.com/</a:t>
            </a:r>
            <a:endParaRPr lang="en-CA" dirty="0" smtClean="0"/>
          </a:p>
          <a:p>
            <a:r>
              <a:rPr lang="en-US" dirty="0" smtClean="0">
                <a:hlinkClick r:id="rId3"/>
              </a:rPr>
              <a:t>Twitter basics</a:t>
            </a:r>
            <a:endParaRPr lang="en-US" dirty="0" smtClean="0"/>
          </a:p>
          <a:p>
            <a:r>
              <a:rPr lang="en-US" dirty="0" smtClean="0"/>
              <a:t>Evolution:</a:t>
            </a:r>
          </a:p>
          <a:p>
            <a:r>
              <a:rPr lang="en-US" dirty="0" smtClean="0"/>
              <a:t>	</a:t>
            </a:r>
            <a:r>
              <a:rPr lang="en-US" dirty="0" smtClean="0"/>
              <a:t>Twitter Ecosystem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TweetDeck</a:t>
            </a:r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err="1" smtClean="0">
                <a:hlinkClick r:id="rId4"/>
              </a:rPr>
              <a:t>HootSuite</a:t>
            </a:r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err="1" smtClean="0">
                <a:hlinkClick r:id="rId5"/>
              </a:rPr>
              <a:t>TweetBackup</a:t>
            </a:r>
            <a:endParaRPr lang="en-CA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5050" y="1602184"/>
            <a:ext cx="5111750" cy="319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Podcast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New Oxford American Dictionary selected 'podcast' as the Word of the Year for 2005. Podcast, defined as "a digital recording of a radio broadcast or similar program, made available on the Internet for downloading to a personal audio player."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Radio on demand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Special interest on demand</a:t>
            </a:r>
            <a:endParaRPr lang="en-US" dirty="0" smtClean="0"/>
          </a:p>
          <a:p>
            <a:r>
              <a:rPr lang="en-US" b="1" dirty="0" err="1" smtClean="0"/>
              <a:t>Screencast</a:t>
            </a:r>
            <a:r>
              <a:rPr lang="en-US" b="1" dirty="0" smtClean="0"/>
              <a:t> </a:t>
            </a:r>
            <a:r>
              <a:rPr lang="en-US" b="1" dirty="0" smtClean="0"/>
              <a:t>- </a:t>
            </a:r>
            <a:r>
              <a:rPr lang="en-US" dirty="0" smtClean="0">
                <a:hlinkClick r:id="rId4"/>
              </a:rPr>
              <a:t>mp3 files accompanied by screen shots</a:t>
            </a:r>
            <a:endParaRPr lang="en-US" dirty="0" smtClean="0"/>
          </a:p>
          <a:p>
            <a:r>
              <a:rPr lang="en-US" dirty="0" err="1" smtClean="0"/>
              <a:t>Vidcast</a:t>
            </a:r>
            <a:r>
              <a:rPr lang="en-US" dirty="0" smtClean="0"/>
              <a:t> /</a:t>
            </a:r>
            <a:r>
              <a:rPr lang="en-US" dirty="0" err="1" smtClean="0"/>
              <a:t>Vodcast</a:t>
            </a:r>
            <a:r>
              <a:rPr lang="en-US" dirty="0" smtClean="0"/>
              <a:t>/</a:t>
            </a:r>
            <a:r>
              <a:rPr lang="en-US" b="1" dirty="0" smtClean="0"/>
              <a:t>Webcast - </a:t>
            </a:r>
            <a:r>
              <a:rPr lang="en-US" dirty="0" smtClean="0">
                <a:hlinkClick r:id="rId5"/>
              </a:rPr>
              <a:t>streaming video</a:t>
            </a:r>
            <a:endParaRPr lang="en-US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RSS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Really simple syndication ( one of many acronyms)</a:t>
            </a:r>
            <a:br>
              <a:rPr lang="en-US" dirty="0" smtClean="0"/>
            </a:br>
            <a:r>
              <a:rPr lang="en-US" dirty="0" smtClean="0"/>
              <a:t>XML Protocol </a:t>
            </a:r>
            <a:r>
              <a:rPr lang="en-US" dirty="0" smtClean="0"/>
              <a:t>that </a:t>
            </a:r>
            <a:r>
              <a:rPr lang="en-US" dirty="0" smtClean="0"/>
              <a:t>allows for the </a:t>
            </a:r>
            <a:r>
              <a:rPr lang="en-US" dirty="0" smtClean="0">
                <a:hlinkClick r:id="rId2"/>
              </a:rPr>
              <a:t>subscribing to new content</a:t>
            </a:r>
            <a:r>
              <a:rPr lang="en-US" dirty="0" smtClean="0"/>
              <a:t> (blogs, podcasts, </a:t>
            </a:r>
            <a:r>
              <a:rPr lang="en-US" dirty="0" err="1" smtClean="0"/>
              <a:t>screencasts</a:t>
            </a:r>
            <a:r>
              <a:rPr lang="en-US" dirty="0" smtClean="0"/>
              <a:t>, and other content from database based web </a:t>
            </a:r>
            <a:r>
              <a:rPr lang="en-US" dirty="0" smtClean="0"/>
              <a:t>content)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575050" y="273051"/>
            <a:ext cx="5111750" cy="2546350"/>
          </a:xfrm>
        </p:spPr>
        <p:txBody>
          <a:bodyPr/>
          <a:lstStyle/>
          <a:p>
            <a:endParaRPr lang="en-US" dirty="0" smtClean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Specific interests</a:t>
            </a:r>
            <a:endParaRPr lang="en-US" dirty="0" smtClean="0"/>
          </a:p>
          <a:p>
            <a:pPr>
              <a:buNone/>
            </a:pPr>
            <a:endParaRPr lang="en-CA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733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The Pros &amp; Cons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social/cultural component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extremely </a:t>
            </a:r>
            <a:r>
              <a:rPr lang="en-US" dirty="0" smtClean="0"/>
              <a:t>flexible and easy to use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allows for easy creation and dissemination of information both internally and externally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CA" dirty="0" smtClean="0"/>
              <a:t>social / cultural challenges</a:t>
            </a:r>
          </a:p>
          <a:p>
            <a:pPr>
              <a:buFont typeface="Wingdings" pitchFamily="2" charset="2"/>
              <a:buChar char="ü"/>
            </a:pPr>
            <a:r>
              <a:rPr lang="en-CA" dirty="0" smtClean="0"/>
              <a:t>technical </a:t>
            </a:r>
            <a:r>
              <a:rPr lang="en-CA" dirty="0" smtClean="0"/>
              <a:t>challenges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time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Prioritize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Involve community to create community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Monitor/Evaluate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Listen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Track </a:t>
            </a:r>
            <a:r>
              <a:rPr lang="en-US" dirty="0" smtClean="0">
                <a:hlinkClick r:id="rId3"/>
              </a:rPr>
              <a:t>participation</a:t>
            </a:r>
            <a:r>
              <a:rPr lang="en-US" dirty="0" smtClean="0"/>
              <a:t>/loyalty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Adapt</a:t>
            </a:r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124200"/>
            <a:ext cx="20288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447800"/>
            <a:ext cx="2743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2057400"/>
            <a:ext cx="18383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 Together, we are wise. 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01"/>
            <a:ext cx="7772400" cy="1371599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DENEL.REHBERGSEDO@MSVU.CA</a:t>
            </a:r>
            <a:r>
              <a:rPr lang="en-US" dirty="0" smtClean="0"/>
              <a:t>, DENELREHBERGSEDO.WORDPRESS.COM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535</Words>
  <Application>Microsoft Office PowerPoint</Application>
  <PresentationFormat>On-screen Show (4:3)</PresentationFormat>
  <Paragraphs>126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Franklin Gothic Book</vt:lpstr>
      <vt:lpstr>Arial</vt:lpstr>
      <vt:lpstr>Calibri</vt:lpstr>
      <vt:lpstr>Times</vt:lpstr>
      <vt:lpstr>Times New Roman</vt:lpstr>
      <vt:lpstr>Custom Design</vt:lpstr>
      <vt:lpstr>1_Custom Design</vt:lpstr>
      <vt:lpstr>Social Media 101</vt:lpstr>
      <vt:lpstr>Overview</vt:lpstr>
      <vt:lpstr>Slide 3</vt:lpstr>
      <vt:lpstr>Social Media: Library of Parliament Background Paper</vt:lpstr>
      <vt:lpstr>Social Media: One thing is not just like the other one</vt:lpstr>
      <vt:lpstr>Social Media: One thing is not just like the other one</vt:lpstr>
      <vt:lpstr>Social Media: One thing is not just like the other one</vt:lpstr>
      <vt:lpstr>Social Media: One thing is not just like the other one</vt:lpstr>
      <vt:lpstr>Solis’s  Conversation  Prism  </vt:lpstr>
      <vt:lpstr>Slide 10</vt:lpstr>
      <vt:lpstr>Social Networking Sites</vt:lpstr>
      <vt:lpstr>Blogs</vt:lpstr>
      <vt:lpstr>MicroBlogging  (Twitter)</vt:lpstr>
      <vt:lpstr>Podcast</vt:lpstr>
      <vt:lpstr>RSS</vt:lpstr>
      <vt:lpstr> The Pros &amp; Cons</vt:lpstr>
      <vt:lpstr>Getting Started</vt:lpstr>
      <vt:lpstr>Discussion</vt:lpstr>
      <vt:lpstr>Thank you. Together, we are wise. </vt:lpstr>
    </vt:vector>
  </TitlesOfParts>
  <Company>Extreme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Hjkljvfhjkg,chvhn</dc:title>
  <dc:creator>Extreme Group</dc:creator>
  <cp:lastModifiedBy>Dr DeNel Rehberg Sedo</cp:lastModifiedBy>
  <cp:revision>58</cp:revision>
  <dcterms:created xsi:type="dcterms:W3CDTF">2008-09-18T18:06:29Z</dcterms:created>
  <dcterms:modified xsi:type="dcterms:W3CDTF">2010-05-28T21:03:41Z</dcterms:modified>
</cp:coreProperties>
</file>